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7" r:id="rId4"/>
  </p:sldMasterIdLst>
  <p:notesMasterIdLst>
    <p:notesMasterId r:id="rId29"/>
  </p:notesMasterIdLst>
  <p:sldIdLst>
    <p:sldId id="256" r:id="rId5"/>
    <p:sldId id="295" r:id="rId6"/>
    <p:sldId id="257" r:id="rId7"/>
    <p:sldId id="302" r:id="rId8"/>
    <p:sldId id="262" r:id="rId9"/>
    <p:sldId id="265" r:id="rId10"/>
    <p:sldId id="273" r:id="rId11"/>
    <p:sldId id="267" r:id="rId12"/>
    <p:sldId id="277" r:id="rId13"/>
    <p:sldId id="272" r:id="rId14"/>
    <p:sldId id="300" r:id="rId15"/>
    <p:sldId id="301" r:id="rId16"/>
    <p:sldId id="282" r:id="rId17"/>
    <p:sldId id="268" r:id="rId18"/>
    <p:sldId id="289" r:id="rId19"/>
    <p:sldId id="278" r:id="rId20"/>
    <p:sldId id="290" r:id="rId21"/>
    <p:sldId id="291" r:id="rId22"/>
    <p:sldId id="293" r:id="rId23"/>
    <p:sldId id="292" r:id="rId24"/>
    <p:sldId id="270" r:id="rId25"/>
    <p:sldId id="269" r:id="rId26"/>
    <p:sldId id="299" r:id="rId27"/>
    <p:sldId id="276"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348DD-E4C1-4902-9F22-335B847163EA}" v="1" dt="2025-08-14T21:30:09.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3" d="100"/>
          <a:sy n="203" d="100"/>
        </p:scale>
        <p:origin x="2022" y="1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82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C52124D-7AA5-DCDB-753B-01C799351D27}"/>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E1CD90DC-03E0-7B15-7030-E7B861BB46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79E676C0-F7DE-84D4-1C76-7155526177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02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556FDAD-7BB2-39D7-89E6-501ABCD217EC}"/>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E4F8482C-A976-7001-C2D5-C1F69A651B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86920E7B-A968-15A2-F73D-621C095D3B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42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94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7461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30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829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769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4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07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988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021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380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1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D7F6B769-7486-9F23-4F72-3C8F681647FC}"/>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F04A12C1-6EB6-9F75-FD5E-A8F375CF41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1FDD9404-E599-AB2C-0CDF-664D4FE07F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822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33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C1616F4-52AC-D5BE-2E34-526DFD0C5369}"/>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D03418E0-71B0-595B-4708-D30C60D175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C323952E-3A79-B4D4-51E8-0675AE3271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37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74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75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427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97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50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10667"/>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0821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209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4500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0183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350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10667"/>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4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942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8898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395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584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293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674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2133">
                <a:solidFill>
                  <a:schemeClr val="tx1">
                    <a:tint val="75000"/>
                  </a:schemeClr>
                </a:solidFill>
              </a:defRPr>
            </a:lvl1pPr>
          </a:lstStyle>
          <a:p>
            <a:fld id="{C764DE79-268F-4C1A-8933-263129D2AF90}" type="datetimeFigureOut">
              <a:rPr lang="en-US" dirty="0"/>
              <a:t>8/14/2025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5305046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www.ohe.state.mn.us/mPg.cfm?pageID=224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3" cy="5143501"/>
          </a:xfrm>
          <a:prstGeom prst="rect">
            <a:avLst/>
          </a:prstGeom>
          <a:noFill/>
          <a:ln>
            <a:noFill/>
          </a:ln>
        </p:spPr>
      </p:pic>
      <p:sp>
        <p:nvSpPr>
          <p:cNvPr id="55" name="Google Shape;55;p13"/>
          <p:cNvSpPr txBox="1">
            <a:spLocks noGrp="1"/>
          </p:cNvSpPr>
          <p:nvPr>
            <p:ph type="ctrTitle"/>
          </p:nvPr>
        </p:nvSpPr>
        <p:spPr>
          <a:xfrm>
            <a:off x="502680" y="588854"/>
            <a:ext cx="8329627" cy="1621396"/>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br>
              <a:rPr lang="en-US" sz="4800" dirty="0">
                <a:latin typeface="Calibri"/>
                <a:ea typeface="Calibri"/>
                <a:cs typeface="Calibri"/>
                <a:sym typeface="Calibri"/>
              </a:rPr>
            </a:br>
            <a:br>
              <a:rPr lang="en-US" sz="4800" dirty="0">
                <a:latin typeface="Calibri"/>
                <a:ea typeface="Calibri"/>
                <a:cs typeface="Calibri"/>
                <a:sym typeface="Calibri"/>
              </a:rPr>
            </a:br>
            <a:br>
              <a:rPr lang="en-US" sz="4800" dirty="0">
                <a:latin typeface="Calibri"/>
                <a:ea typeface="Calibri"/>
                <a:cs typeface="Calibri"/>
                <a:sym typeface="Calibri"/>
              </a:rPr>
            </a:br>
            <a:r>
              <a:rPr lang="en-US" sz="4000" dirty="0">
                <a:latin typeface="Calibri"/>
                <a:ea typeface="Calibri"/>
                <a:cs typeface="Calibri"/>
                <a:sym typeface="Calibri"/>
              </a:rPr>
              <a:t>Elementary Education</a:t>
            </a:r>
            <a:br>
              <a:rPr lang="en-US" sz="4000" dirty="0">
                <a:latin typeface="Calibri"/>
                <a:ea typeface="Calibri"/>
                <a:cs typeface="Calibri"/>
                <a:sym typeface="Calibri"/>
              </a:rPr>
            </a:br>
            <a:r>
              <a:rPr lang="en-US" sz="4000" dirty="0">
                <a:latin typeface="Calibri"/>
                <a:ea typeface="Calibri"/>
                <a:cs typeface="Calibri"/>
                <a:sym typeface="Calibri"/>
              </a:rPr>
              <a:t>Induction day</a:t>
            </a:r>
            <a:br>
              <a:rPr lang="en-US" sz="4800" dirty="0">
                <a:latin typeface="Calibri"/>
                <a:ea typeface="Calibri"/>
                <a:cs typeface="Calibri"/>
                <a:sym typeface="Calibri"/>
              </a:rPr>
            </a:br>
            <a:endParaRPr sz="4800" dirty="0">
              <a:latin typeface="Calibri"/>
              <a:ea typeface="Calibri"/>
              <a:cs typeface="Calibri"/>
              <a:sym typeface="Calibri"/>
            </a:endParaRPr>
          </a:p>
        </p:txBody>
      </p:sp>
      <p:sp>
        <p:nvSpPr>
          <p:cNvPr id="56" name="Google Shape;56;p13"/>
          <p:cNvSpPr txBox="1">
            <a:spLocks noGrp="1"/>
          </p:cNvSpPr>
          <p:nvPr>
            <p:ph type="subTitle" idx="1"/>
          </p:nvPr>
        </p:nvSpPr>
        <p:spPr>
          <a:xfrm>
            <a:off x="311700" y="20747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dirty="0">
                <a:latin typeface="Calibri"/>
                <a:ea typeface="Calibri"/>
                <a:cs typeface="Calibri"/>
                <a:sym typeface="Calibri"/>
              </a:rPr>
              <a:t>August 19, 2025</a:t>
            </a:r>
            <a:endParaRPr sz="3600"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1" name="Google Shape;61;p14"/>
          <p:cNvPicPr preferRelativeResize="0"/>
          <p:nvPr/>
        </p:nvPicPr>
        <p:blipFill>
          <a:blip r:embed="rId3">
            <a:alphaModFix amt="60000"/>
          </a:blip>
          <a:srcRect/>
          <a:stretch>
            <a:fillRect/>
          </a:stretch>
        </p:blipFill>
        <p:spPr>
          <a:xfrm>
            <a:off x="20" y="10"/>
            <a:ext cx="9143980" cy="5143490"/>
          </a:xfrm>
          <a:prstGeom prst="rect">
            <a:avLst/>
          </a:prstGeom>
          <a:noFill/>
        </p:spPr>
      </p:pic>
      <p:sp>
        <p:nvSpPr>
          <p:cNvPr id="62" name="Google Shape;62;p14"/>
          <p:cNvSpPr txBox="1">
            <a:spLocks noGrp="1"/>
          </p:cNvSpPr>
          <p:nvPr>
            <p:ph type="title"/>
          </p:nvPr>
        </p:nvSpPr>
        <p:spPr>
          <a:xfrm>
            <a:off x="628649" y="417891"/>
            <a:ext cx="3866447" cy="4178925"/>
          </a:xfrm>
          <a:prstGeom prst="rect">
            <a:avLst/>
          </a:prstGeom>
        </p:spPr>
        <p:txBody>
          <a:bodyPr spcFirstLastPara="1" vert="horz" lIns="91440" tIns="45720" rIns="91440" bIns="45720" rtlCol="0" anchor="ctr" anchorCtr="0">
            <a:normAutofit/>
          </a:bodyPr>
          <a:lstStyle/>
          <a:p>
            <a:pPr>
              <a:spcBef>
                <a:spcPct val="0"/>
              </a:spcBef>
              <a:buSzPts val="990"/>
            </a:pPr>
            <a:r>
              <a:rPr lang="en-US">
                <a:solidFill>
                  <a:srgbClr val="FFFFFF"/>
                </a:solidFill>
                <a:sym typeface="Calibri"/>
              </a:rPr>
              <a:t>Seven Cultural Standards</a:t>
            </a:r>
          </a:p>
        </p:txBody>
      </p:sp>
      <p:sp>
        <p:nvSpPr>
          <p:cNvPr id="63" name="Google Shape;63;p14"/>
          <p:cNvSpPr txBox="1">
            <a:spLocks noGrp="1"/>
          </p:cNvSpPr>
          <p:nvPr>
            <p:ph type="body" idx="1"/>
          </p:nvPr>
        </p:nvSpPr>
        <p:spPr>
          <a:xfrm>
            <a:off x="4646531" y="417891"/>
            <a:ext cx="3868818" cy="4178925"/>
          </a:xfrm>
          <a:prstGeom prst="rect">
            <a:avLst/>
          </a:prstGeom>
        </p:spPr>
        <p:txBody>
          <a:bodyPr spcFirstLastPara="1" vert="horz" lIns="91440" tIns="45720" rIns="91440" bIns="45720" rtlCol="0" anchor="ctr" anchorCtr="0">
            <a:normAutofit/>
          </a:bodyPr>
          <a:lstStyle/>
          <a:p>
            <a:pPr marL="57150" indent="-228600">
              <a:buFont typeface="Arial" panose="020B0604020202020204" pitchFamily="34" charset="0"/>
              <a:buChar char="•"/>
            </a:pPr>
            <a:r>
              <a:rPr lang="en-US" sz="1500" b="1">
                <a:solidFill>
                  <a:srgbClr val="FFFFFF"/>
                </a:solidFill>
              </a:rPr>
              <a:t>GIKENDAASOWIN – Knowing Knowledge</a:t>
            </a:r>
            <a:endParaRPr lang="en-US" sz="1500">
              <a:solidFill>
                <a:srgbClr val="FFFFFF"/>
              </a:solidFill>
            </a:endParaRPr>
          </a:p>
          <a:p>
            <a:pPr marL="0" indent="0">
              <a:buNone/>
            </a:pPr>
            <a:r>
              <a:rPr lang="en-US" sz="1500" b="1">
                <a:solidFill>
                  <a:srgbClr val="FFFFFF"/>
                </a:solidFill>
              </a:rPr>
              <a:t>  </a:t>
            </a:r>
            <a:endParaRPr lang="en-US" sz="1500">
              <a:solidFill>
                <a:srgbClr val="FFFFFF"/>
              </a:solidFill>
              <a:ea typeface="Calibri" panose="020F0502020204030204"/>
              <a:cs typeface="Calibri" panose="020F0502020204030204"/>
            </a:endParaRPr>
          </a:p>
          <a:p>
            <a:pPr marL="57150" indent="-228600">
              <a:buFont typeface="Arial" panose="020B0604020202020204" pitchFamily="34" charset="0"/>
              <a:buChar char="•"/>
            </a:pPr>
            <a:r>
              <a:rPr lang="en-US" sz="1500" b="1">
                <a:solidFill>
                  <a:srgbClr val="FFFFFF"/>
                </a:solidFill>
              </a:rPr>
              <a:t> GWAYAKWAADIZIWIN – Living a Balanced  Way</a:t>
            </a:r>
            <a:r>
              <a:rPr lang="en-US" sz="1500">
                <a:solidFill>
                  <a:srgbClr val="FFFFFF"/>
                </a:solidFill>
              </a:rPr>
              <a:t>   </a:t>
            </a:r>
            <a:endParaRPr lang="en-US" sz="1500">
              <a:solidFill>
                <a:srgbClr val="FFFFFF"/>
              </a:solidFill>
              <a:ea typeface="Calibri"/>
              <a:cs typeface="Calibri"/>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ZOONGIDE’EWIN – Strong Hearted  </a:t>
            </a:r>
            <a:endParaRPr lang="en-US" sz="1500">
              <a:solidFill>
                <a:srgbClr val="FFFFFF"/>
              </a:solidFill>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AANGWAAMIZIWIN – Diligence and Caution  </a:t>
            </a:r>
            <a:r>
              <a:rPr lang="en-US" sz="1500">
                <a:solidFill>
                  <a:srgbClr val="FFFFFF"/>
                </a:solidFill>
              </a:rPr>
              <a:t> </a:t>
            </a:r>
            <a:endParaRPr lang="en-US" sz="1500">
              <a:solidFill>
                <a:srgbClr val="FFFFFF"/>
              </a:solidFill>
              <a:ea typeface="Calibri"/>
              <a:cs typeface="Calibri"/>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DEBWEWIN – Honesty and Integrity </a:t>
            </a:r>
            <a:endParaRPr lang="en-US" sz="1500">
              <a:solidFill>
                <a:srgbClr val="FFFFFF"/>
              </a:solidFill>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ZAAGI’ IDIWIN – Loving and Caring</a:t>
            </a:r>
            <a:r>
              <a:rPr lang="en-US" sz="1500">
                <a:solidFill>
                  <a:srgbClr val="FFFFFF"/>
                </a:solidFill>
              </a:rPr>
              <a:t>   </a:t>
            </a:r>
            <a:endParaRPr lang="en-US" sz="1500">
              <a:solidFill>
                <a:srgbClr val="FFFFFF"/>
              </a:solidFill>
              <a:ea typeface="Calibri"/>
              <a:cs typeface="Calibri"/>
            </a:endParaRPr>
          </a:p>
          <a:p>
            <a:pPr marL="0" indent="-228600">
              <a:buFont typeface="Arial" panose="020B0604020202020204" pitchFamily="34" charset="0"/>
              <a:buChar char="•"/>
            </a:pPr>
            <a:endParaRPr lang="en-US" sz="1500" b="1">
              <a:solidFill>
                <a:srgbClr val="FFFFFF"/>
              </a:solidFill>
            </a:endParaRPr>
          </a:p>
          <a:p>
            <a:pPr marL="0" indent="-228600">
              <a:buFont typeface="Arial" panose="020B0604020202020204" pitchFamily="34" charset="0"/>
              <a:buChar char="•"/>
            </a:pPr>
            <a:r>
              <a:rPr lang="en-US" sz="1500" b="1">
                <a:solidFill>
                  <a:srgbClr val="FFFFFF"/>
                </a:solidFill>
              </a:rPr>
              <a:t>ZHAWENINDIWIN – Compassion</a:t>
            </a:r>
            <a:r>
              <a:rPr lang="en-US" sz="1500">
                <a:solidFill>
                  <a:srgbClr val="FFFFFF"/>
                </a:solidFill>
              </a:rPr>
              <a:t>   </a:t>
            </a:r>
            <a:endParaRPr lang="en-US" sz="1500">
              <a:solidFill>
                <a:srgbClr val="FFFFFF"/>
              </a:solidFill>
              <a:ea typeface="Calibri"/>
              <a:cs typeface="Calibri"/>
            </a:endParaRPr>
          </a:p>
          <a:p>
            <a:pPr marL="0" indent="-228600">
              <a:spcAft>
                <a:spcPts val="1200"/>
              </a:spcAft>
              <a:buFont typeface="Arial" panose="020B0604020202020204" pitchFamily="34" charset="0"/>
              <a:buChar char="•"/>
            </a:pPr>
            <a:endParaRPr lang="en-US" sz="1500" b="1">
              <a:solidFill>
                <a:srgbClr val="FFFFFF"/>
              </a:solidFill>
            </a:endParaRPr>
          </a:p>
        </p:txBody>
      </p:sp>
    </p:spTree>
    <p:extLst>
      <p:ext uri="{BB962C8B-B14F-4D97-AF65-F5344CB8AC3E}">
        <p14:creationId xmlns:p14="http://schemas.microsoft.com/office/powerpoint/2010/main" val="354673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C541754-D901-EE18-9D44-6ACAB38035F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D0877C7-03FD-6209-A3DE-3DA4017FAF39}"/>
              </a:ext>
            </a:extLst>
          </p:cNvPr>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a:extLst>
              <a:ext uri="{FF2B5EF4-FFF2-40B4-BE49-F238E27FC236}">
                <a16:creationId xmlns:a16="http://schemas.microsoft.com/office/drawing/2014/main" id="{68F115AC-F2A4-474A-819C-3E5300B90C29}"/>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lgn="ctr">
              <a:buSzPts val="990"/>
            </a:pPr>
            <a:r>
              <a:rPr lang="en-US" sz="3200">
                <a:latin typeface="Calibri"/>
                <a:ea typeface="Calibri"/>
                <a:cs typeface="Calibri"/>
              </a:rPr>
              <a:t>Dispositions</a:t>
            </a:r>
            <a:endParaRPr lang="en-US" sz="3220">
              <a:latin typeface="Calibri"/>
              <a:ea typeface="Calibri"/>
              <a:cs typeface="Calibri"/>
            </a:endParaRPr>
          </a:p>
        </p:txBody>
      </p:sp>
      <p:sp>
        <p:nvSpPr>
          <p:cNvPr id="63" name="Google Shape;63;p14">
            <a:extLst>
              <a:ext uri="{FF2B5EF4-FFF2-40B4-BE49-F238E27FC236}">
                <a16:creationId xmlns:a16="http://schemas.microsoft.com/office/drawing/2014/main" id="{D34D4BF6-ABA8-91E1-B3AE-8108920D2238}"/>
              </a:ext>
            </a:extLst>
          </p:cNvPr>
          <p:cNvSpPr txBox="1">
            <a:spLocks noGrp="1"/>
          </p:cNvSpPr>
          <p:nvPr>
            <p:ph sz="half" idx="1"/>
          </p:nvPr>
        </p:nvSpPr>
        <p:spPr>
          <a:prstGeom prst="rect">
            <a:avLst/>
          </a:prstGeom>
        </p:spPr>
        <p:txBody>
          <a:bodyPr spcFirstLastPara="1" wrap="square" lIns="91425" tIns="91425" rIns="91425" bIns="91425" anchor="t" anchorCtr="0">
            <a:normAutofit fontScale="92500" lnSpcReduction="10000"/>
          </a:bodyPr>
          <a:lstStyle/>
          <a:p>
            <a:r>
              <a:rPr lang="en" sz="1800" b="1" i="1" dirty="0">
                <a:ea typeface="+mn-lt"/>
                <a:cs typeface="+mn-lt"/>
              </a:rPr>
              <a:t>GIKENDAASOWIN</a:t>
            </a:r>
            <a:r>
              <a:rPr lang="en" sz="1800" dirty="0">
                <a:ea typeface="+mn-lt"/>
                <a:cs typeface="+mn-lt"/>
              </a:rPr>
              <a:t>  </a:t>
            </a:r>
            <a:endParaRPr lang="en" sz="1800" dirty="0">
              <a:latin typeface="Calibri"/>
              <a:ea typeface="Calibri"/>
              <a:cs typeface="Calibri"/>
            </a:endParaRPr>
          </a:p>
          <a:p>
            <a:pPr lvl="1">
              <a:buFont typeface="Courier New" panose="020B0604020202020204" pitchFamily="34" charset="0"/>
              <a:buChar char="o"/>
            </a:pPr>
            <a:r>
              <a:rPr lang="en" sz="1400" dirty="0">
                <a:ea typeface="+mn-lt"/>
                <a:cs typeface="+mn-lt"/>
              </a:rPr>
              <a:t>Knowing Knowledge</a:t>
            </a:r>
            <a:endParaRPr lang="en" dirty="0">
              <a:ea typeface="Calibri"/>
              <a:cs typeface="Calibri"/>
            </a:endParaRPr>
          </a:p>
          <a:p>
            <a:pPr lvl="1">
              <a:buFont typeface="Courier New" panose="020B0604020202020204" pitchFamily="34" charset="0"/>
              <a:buChar char="o"/>
            </a:pPr>
            <a:r>
              <a:rPr lang="en" sz="1400" b="1" i="1" dirty="0">
                <a:ea typeface="+mn-lt"/>
                <a:cs typeface="+mn-lt"/>
              </a:rPr>
              <a:t>Disposition: </a:t>
            </a:r>
            <a:r>
              <a:rPr lang="en" sz="1400" i="1" dirty="0">
                <a:ea typeface="+mn-lt"/>
                <a:cs typeface="+mn-lt"/>
              </a:rPr>
              <a:t>Integrates Content and Pedagogical Knowledge</a:t>
            </a:r>
            <a:endParaRPr lang="en" dirty="0">
              <a:ea typeface="Calibri"/>
              <a:cs typeface="Calibri"/>
            </a:endParaRPr>
          </a:p>
          <a:p>
            <a:r>
              <a:rPr lang="en" sz="1800" b="1" i="1" dirty="0">
                <a:ea typeface="+mn-lt"/>
                <a:cs typeface="+mn-lt"/>
              </a:rPr>
              <a:t>GWAYAKWAADIZIWIN</a:t>
            </a:r>
            <a:r>
              <a:rPr lang="en" sz="1800" dirty="0">
                <a:ea typeface="+mn-lt"/>
                <a:cs typeface="+mn-lt"/>
              </a:rPr>
              <a:t> </a:t>
            </a:r>
            <a:endParaRPr lang="en" sz="1800" b="1" i="1" dirty="0">
              <a:latin typeface="Calibri"/>
              <a:ea typeface="Calibri"/>
              <a:cs typeface="Calibri"/>
            </a:endParaRPr>
          </a:p>
          <a:p>
            <a:pPr lvl="1">
              <a:buFont typeface="Courier New" panose="020B0604020202020204" pitchFamily="34" charset="0"/>
              <a:buChar char="o"/>
            </a:pPr>
            <a:r>
              <a:rPr lang="en" sz="1400" dirty="0">
                <a:ea typeface="+mn-lt"/>
                <a:cs typeface="+mn-lt"/>
              </a:rPr>
              <a:t>Living a Balanced Way</a:t>
            </a:r>
            <a:endParaRPr lang="en" dirty="0">
              <a:ea typeface="Calibri"/>
              <a:cs typeface="Calibri"/>
            </a:endParaRPr>
          </a:p>
          <a:p>
            <a:pPr lvl="1">
              <a:buFont typeface="Courier New" panose="020B0604020202020204" pitchFamily="34" charset="0"/>
              <a:buChar char="o"/>
            </a:pPr>
            <a:r>
              <a:rPr lang="en" sz="1400" b="1" i="1" dirty="0">
                <a:ea typeface="+mn-lt"/>
                <a:cs typeface="+mn-lt"/>
              </a:rPr>
              <a:t>Disposition: </a:t>
            </a:r>
            <a:r>
              <a:rPr lang="en" sz="1400" i="1" dirty="0">
                <a:ea typeface="+mn-lt"/>
                <a:cs typeface="+mn-lt"/>
              </a:rPr>
              <a:t>Communication and Collaboration</a:t>
            </a:r>
            <a:endParaRPr lang="en" dirty="0">
              <a:ea typeface="Calibri"/>
              <a:cs typeface="Calibri"/>
            </a:endParaRPr>
          </a:p>
          <a:p>
            <a:r>
              <a:rPr lang="en-US" sz="1800" b="1" i="1" dirty="0">
                <a:latin typeface="Calibri"/>
                <a:ea typeface="Calibri"/>
                <a:cs typeface="Calibri"/>
              </a:rPr>
              <a:t>ZOONGIDE’EWIN  </a:t>
            </a:r>
            <a:endParaRPr lang="en-US" sz="1800" dirty="0">
              <a:latin typeface="Calibri"/>
              <a:ea typeface="Calibri"/>
              <a:cs typeface="Calibri"/>
            </a:endParaRPr>
          </a:p>
          <a:p>
            <a:pPr lvl="1">
              <a:buFont typeface="Courier New" panose="020B0604020202020204" pitchFamily="34" charset="0"/>
              <a:buChar char="o"/>
            </a:pPr>
            <a:r>
              <a:rPr lang="en-US" sz="1400" dirty="0">
                <a:latin typeface="Calibri"/>
                <a:ea typeface="Calibri"/>
                <a:cs typeface="Calibri"/>
              </a:rPr>
              <a:t>Strong Hearted</a:t>
            </a:r>
          </a:p>
          <a:p>
            <a:pPr lvl="1">
              <a:buFont typeface="Courier New" panose="020B0604020202020204" pitchFamily="34" charset="0"/>
              <a:buChar char="o"/>
            </a:pPr>
            <a:r>
              <a:rPr lang="en-US" sz="1400" b="1" dirty="0">
                <a:latin typeface="Calibri"/>
                <a:ea typeface="Calibri"/>
                <a:cs typeface="Calibri"/>
              </a:rPr>
              <a:t>Disposition:</a:t>
            </a:r>
            <a:r>
              <a:rPr lang="en-US" sz="1400" dirty="0">
                <a:latin typeface="Calibri"/>
                <a:ea typeface="Calibri"/>
                <a:cs typeface="Calibri"/>
              </a:rPr>
              <a:t> Vision and Leadership</a:t>
            </a:r>
            <a:endParaRPr lang="en" dirty="0">
              <a:ea typeface="Calibri"/>
              <a:cs typeface="Calibri"/>
            </a:endParaRPr>
          </a:p>
          <a:p>
            <a:endParaRPr lang="en" sz="1800" b="1" i="1" dirty="0">
              <a:latin typeface="Calibri"/>
              <a:ea typeface="Calibri"/>
              <a:cs typeface="Calibri"/>
            </a:endParaRPr>
          </a:p>
          <a:p>
            <a:endParaRPr lang="en" sz="1800" b="1" i="1" dirty="0">
              <a:latin typeface="Calibri"/>
              <a:ea typeface="Calibri"/>
              <a:cs typeface="Calibri"/>
            </a:endParaRPr>
          </a:p>
          <a:p>
            <a:pPr indent="-457200">
              <a:spcAft>
                <a:spcPts val="1200"/>
              </a:spcAft>
            </a:pPr>
            <a:endParaRPr lang="en" sz="1800" dirty="0">
              <a:latin typeface="Calibri"/>
              <a:ea typeface="Calibri"/>
              <a:cs typeface="Calibri"/>
            </a:endParaRPr>
          </a:p>
        </p:txBody>
      </p:sp>
      <p:sp>
        <p:nvSpPr>
          <p:cNvPr id="2" name="Content Placeholder 1">
            <a:extLst>
              <a:ext uri="{FF2B5EF4-FFF2-40B4-BE49-F238E27FC236}">
                <a16:creationId xmlns:a16="http://schemas.microsoft.com/office/drawing/2014/main" id="{1716AD2A-2827-5235-869B-FBD326B57900}"/>
              </a:ext>
            </a:extLst>
          </p:cNvPr>
          <p:cNvSpPr>
            <a:spLocks noGrp="1"/>
          </p:cNvSpPr>
          <p:nvPr>
            <p:ph sz="half" idx="2"/>
          </p:nvPr>
        </p:nvSpPr>
        <p:spPr/>
        <p:txBody>
          <a:bodyPr vert="horz" lIns="91440" tIns="45720" rIns="91440" bIns="45720" rtlCol="0" anchor="t">
            <a:normAutofit fontScale="92500" lnSpcReduction="10000"/>
          </a:bodyPr>
          <a:lstStyle/>
          <a:p>
            <a:pPr marL="285750" indent="-285750"/>
            <a:r>
              <a:rPr lang="en-US" sz="1800" b="1" i="1">
                <a:ea typeface="+mn-lt"/>
                <a:cs typeface="+mn-lt"/>
              </a:rPr>
              <a:t>AANGWAAMIZIWIN</a:t>
            </a:r>
            <a:r>
              <a:rPr lang="en-US" sz="1800">
                <a:ea typeface="+mn-lt"/>
                <a:cs typeface="+mn-lt"/>
              </a:rPr>
              <a:t> </a:t>
            </a:r>
            <a:endParaRPr lang="en-US" sz="1800" b="1">
              <a:ea typeface="Calibri"/>
              <a:cs typeface="Calibri"/>
            </a:endParaRPr>
          </a:p>
          <a:p>
            <a:pPr lvl="1">
              <a:buFont typeface="Courier New" panose="020B0604020202020204" pitchFamily="34" charset="0"/>
              <a:buChar char="o"/>
            </a:pPr>
            <a:r>
              <a:rPr lang="en-US" sz="1400">
                <a:ea typeface="+mn-lt"/>
                <a:cs typeface="+mn-lt"/>
              </a:rPr>
              <a:t>Diligence and Caution</a:t>
            </a:r>
            <a:endParaRPr lang="en-US" sz="1400">
              <a:ea typeface="Calibri"/>
              <a:cs typeface="Calibri"/>
            </a:endParaRPr>
          </a:p>
          <a:p>
            <a:pPr lvl="1">
              <a:buFont typeface="Courier New" panose="020B0604020202020204" pitchFamily="34" charset="0"/>
              <a:buChar char="o"/>
            </a:pPr>
            <a:r>
              <a:rPr lang="en-US" sz="1400" b="1">
                <a:ea typeface="+mn-lt"/>
                <a:cs typeface="+mn-lt"/>
              </a:rPr>
              <a:t>Disposition: </a:t>
            </a:r>
            <a:r>
              <a:rPr lang="en-US" sz="1400">
                <a:ea typeface="+mn-lt"/>
                <a:cs typeface="+mn-lt"/>
              </a:rPr>
              <a:t>Ethical Behavior</a:t>
            </a:r>
            <a:endParaRPr lang="en-US" sz="1400">
              <a:ea typeface="Calibri"/>
              <a:cs typeface="Calibri"/>
            </a:endParaRPr>
          </a:p>
          <a:p>
            <a:r>
              <a:rPr lang="en-US" sz="1800" b="1" i="1">
                <a:ea typeface="Calibri"/>
                <a:cs typeface="Calibri"/>
              </a:rPr>
              <a:t>DEBWEWIN </a:t>
            </a:r>
          </a:p>
          <a:p>
            <a:pPr lvl="1">
              <a:buFont typeface="Courier New" panose="020B0604020202020204" pitchFamily="34" charset="0"/>
              <a:buChar char="o"/>
            </a:pPr>
            <a:r>
              <a:rPr lang="en-US" sz="1400">
                <a:ea typeface="Calibri"/>
                <a:cs typeface="Calibri"/>
              </a:rPr>
              <a:t>Honesty and Integrity</a:t>
            </a:r>
          </a:p>
          <a:p>
            <a:pPr lvl="1">
              <a:buFont typeface="Courier New" panose="020B0604020202020204" pitchFamily="34" charset="0"/>
              <a:buChar char="o"/>
            </a:pPr>
            <a:r>
              <a:rPr lang="en-US" sz="1400" b="1">
                <a:ea typeface="Calibri"/>
                <a:cs typeface="Calibri"/>
              </a:rPr>
              <a:t>Disposition:</a:t>
            </a:r>
            <a:r>
              <a:rPr lang="en-US" sz="1400">
                <a:ea typeface="Calibri"/>
                <a:cs typeface="Calibri"/>
              </a:rPr>
              <a:t> Data-Informed Practice</a:t>
            </a:r>
            <a:endParaRPr lang="en-US">
              <a:ea typeface="Calibri"/>
              <a:cs typeface="Calibri"/>
            </a:endParaRPr>
          </a:p>
          <a:p>
            <a:r>
              <a:rPr lang="en-US" sz="1800" b="1" i="1">
                <a:ea typeface="Calibri"/>
                <a:cs typeface="Calibri"/>
              </a:rPr>
              <a:t>ZAAGI’ IDIWIN</a:t>
            </a:r>
            <a:r>
              <a:rPr lang="en-US" sz="1800">
                <a:ea typeface="Calibri"/>
                <a:cs typeface="Calibri"/>
              </a:rPr>
              <a:t> </a:t>
            </a:r>
          </a:p>
          <a:p>
            <a:pPr lvl="1">
              <a:buFont typeface="Courier New" panose="020B0604020202020204" pitchFamily="34" charset="0"/>
              <a:buChar char="o"/>
            </a:pPr>
            <a:r>
              <a:rPr lang="en-US" sz="1400">
                <a:ea typeface="Calibri"/>
                <a:cs typeface="Calibri"/>
              </a:rPr>
              <a:t>Loving and Caring</a:t>
            </a:r>
          </a:p>
          <a:p>
            <a:pPr lvl="1">
              <a:buFont typeface="Courier New" panose="020B0604020202020204" pitchFamily="34" charset="0"/>
              <a:buChar char="o"/>
            </a:pPr>
            <a:r>
              <a:rPr lang="en-US" sz="1400" b="1">
                <a:ea typeface="Calibri"/>
                <a:cs typeface="Calibri"/>
              </a:rPr>
              <a:t>Disposition: </a:t>
            </a:r>
            <a:r>
              <a:rPr lang="en-US" sz="1400">
                <a:ea typeface="Calibri"/>
                <a:cs typeface="Calibri"/>
              </a:rPr>
              <a:t>Equity, Social Justice, and Inclusion</a:t>
            </a:r>
            <a:endParaRPr lang="en-US">
              <a:ea typeface="Calibri"/>
              <a:cs typeface="Calibri"/>
            </a:endParaRPr>
          </a:p>
          <a:p>
            <a:r>
              <a:rPr lang="en-US" sz="1800" b="1" i="1">
                <a:ea typeface="+mn-lt"/>
                <a:cs typeface="+mn-lt"/>
              </a:rPr>
              <a:t>ZHAWENINDIWIN </a:t>
            </a:r>
          </a:p>
          <a:p>
            <a:pPr lvl="1">
              <a:buFont typeface="Courier New" panose="020B0604020202020204" pitchFamily="34" charset="0"/>
              <a:buChar char="o"/>
            </a:pPr>
            <a:r>
              <a:rPr lang="en-US" sz="1400">
                <a:ea typeface="+mn-lt"/>
                <a:cs typeface="+mn-lt"/>
              </a:rPr>
              <a:t>Compassion</a:t>
            </a:r>
            <a:endParaRPr lang="en-US" sz="1400">
              <a:ea typeface="Calibri"/>
              <a:cs typeface="Calibri"/>
            </a:endParaRPr>
          </a:p>
          <a:p>
            <a:pPr lvl="1">
              <a:buFont typeface="Courier New" panose="020B0604020202020204" pitchFamily="34" charset="0"/>
              <a:buChar char="o"/>
            </a:pPr>
            <a:r>
              <a:rPr lang="en-US" sz="1400" b="1">
                <a:ea typeface="+mn-lt"/>
                <a:cs typeface="+mn-lt"/>
              </a:rPr>
              <a:t>Disposition:</a:t>
            </a:r>
            <a:r>
              <a:rPr lang="en-US" sz="1400">
                <a:ea typeface="+mn-lt"/>
                <a:cs typeface="+mn-lt"/>
              </a:rPr>
              <a:t> Life-long Learner</a:t>
            </a:r>
            <a:endParaRPr lang="en-US">
              <a:ea typeface="Calibri"/>
              <a:cs typeface="Calibri"/>
            </a:endParaRPr>
          </a:p>
          <a:p>
            <a:endParaRPr lang="en-US" sz="1800">
              <a:ea typeface="Calibri"/>
              <a:cs typeface="Calibri"/>
            </a:endParaRPr>
          </a:p>
          <a:p>
            <a:endParaRPr lang="en-US">
              <a:ea typeface="Calibri"/>
              <a:cs typeface="Calibri"/>
            </a:endParaRPr>
          </a:p>
        </p:txBody>
      </p:sp>
    </p:spTree>
    <p:extLst>
      <p:ext uri="{BB962C8B-B14F-4D97-AF65-F5344CB8AC3E}">
        <p14:creationId xmlns:p14="http://schemas.microsoft.com/office/powerpoint/2010/main" val="2312814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65D220C9-1859-15C6-B9DC-875B46DAF07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80EC5DDA-0E72-6B5D-5F24-BFEB8A18C3E8}"/>
              </a:ext>
            </a:extLst>
          </p:cNvPr>
          <p:cNvPicPr preferRelativeResize="0"/>
          <p:nvPr/>
        </p:nvPicPr>
        <p:blipFill>
          <a:blip r:embed="rId3">
            <a:alphaModFix/>
          </a:blip>
          <a:srcRect l="2462" t="-1178" r="-2462" b="1178"/>
          <a:stretch>
            <a:fillRect/>
          </a:stretch>
        </p:blipFill>
        <p:spPr>
          <a:xfrm>
            <a:off x="777" y="-53511"/>
            <a:ext cx="9144012" cy="5143506"/>
          </a:xfrm>
          <a:prstGeom prst="rect">
            <a:avLst/>
          </a:prstGeom>
          <a:noFill/>
          <a:ln>
            <a:noFill/>
          </a:ln>
        </p:spPr>
      </p:pic>
      <p:sp>
        <p:nvSpPr>
          <p:cNvPr id="62" name="Google Shape;62;p14">
            <a:extLst>
              <a:ext uri="{FF2B5EF4-FFF2-40B4-BE49-F238E27FC236}">
                <a16:creationId xmlns:a16="http://schemas.microsoft.com/office/drawing/2014/main" id="{8EF831A4-E033-7C71-4521-6C373A3DDBAE}"/>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lgn="ctr">
              <a:buSzPts val="990"/>
            </a:pPr>
            <a:r>
              <a:rPr lang="en-US" sz="3200">
                <a:latin typeface="Calibri"/>
                <a:ea typeface="Calibri"/>
                <a:cs typeface="Calibri"/>
              </a:rPr>
              <a:t>Transition to upper-level courses.</a:t>
            </a:r>
            <a:br>
              <a:rPr lang="en-US" sz="3200">
                <a:latin typeface="Calibri"/>
                <a:ea typeface="Calibri"/>
                <a:cs typeface="Calibri"/>
              </a:rPr>
            </a:br>
            <a:br>
              <a:rPr lang="en-US" sz="3200">
                <a:latin typeface="Calibri"/>
                <a:ea typeface="Calibri"/>
                <a:cs typeface="Calibri"/>
              </a:rPr>
            </a:br>
            <a:r>
              <a:rPr lang="en-US" sz="3200">
                <a:latin typeface="Calibri"/>
                <a:ea typeface="Calibri"/>
                <a:cs typeface="Calibri"/>
              </a:rPr>
              <a:t>Why do we emphasize the Induction and  what does this mean?</a:t>
            </a:r>
            <a:endParaRPr lang="en-US" sz="3220">
              <a:latin typeface="Calibri"/>
              <a:ea typeface="Calibri"/>
              <a:cs typeface="Calibri"/>
            </a:endParaRPr>
          </a:p>
        </p:txBody>
      </p:sp>
      <p:sp>
        <p:nvSpPr>
          <p:cNvPr id="4" name="Content Placeholder 3">
            <a:extLst>
              <a:ext uri="{FF2B5EF4-FFF2-40B4-BE49-F238E27FC236}">
                <a16:creationId xmlns:a16="http://schemas.microsoft.com/office/drawing/2014/main" id="{A3413566-D558-8204-736E-45A667FA540A}"/>
              </a:ext>
            </a:extLst>
          </p:cNvPr>
          <p:cNvSpPr>
            <a:spLocks noGrp="1"/>
          </p:cNvSpPr>
          <p:nvPr>
            <p:ph type="body" idx="1"/>
          </p:nvPr>
        </p:nvSpPr>
        <p:spPr/>
        <p:txBody>
          <a:bodyPr vert="horz" lIns="91440" tIns="45720" rIns="91440" bIns="45720" rtlCol="0" anchor="t">
            <a:normAutofit/>
          </a:bodyPr>
          <a:lstStyle/>
          <a:p>
            <a:endParaRPr lang="en-US" sz="1800">
              <a:ea typeface="Calibri" panose="020F0502020204030204"/>
              <a:cs typeface="Calibri" panose="020F0502020204030204"/>
            </a:endParaRPr>
          </a:p>
          <a:p>
            <a:endParaRPr lang="en-US" sz="1800">
              <a:ea typeface="+mn-lt"/>
              <a:cs typeface="+mn-lt"/>
            </a:endParaRPr>
          </a:p>
          <a:p>
            <a:endParaRPr lang="en-US" sz="1800"/>
          </a:p>
          <a:p>
            <a:endParaRPr lang="en-US">
              <a:ea typeface="Calibri"/>
              <a:cs typeface="Calibri"/>
            </a:endParaRPr>
          </a:p>
        </p:txBody>
      </p:sp>
      <p:sp>
        <p:nvSpPr>
          <p:cNvPr id="2" name="Content Placeholder 1" hidden="1">
            <a:extLst>
              <a:ext uri="{FF2B5EF4-FFF2-40B4-BE49-F238E27FC236}">
                <a16:creationId xmlns:a16="http://schemas.microsoft.com/office/drawing/2014/main" id="{5AF1E187-00AA-19E3-20D9-D6852324E11A}"/>
              </a:ext>
            </a:extLst>
          </p:cNvPr>
          <p:cNvSpPr>
            <a:spLocks noGrp="1"/>
          </p:cNvSpPr>
          <p:nvPr>
            <p:ph sz="half" idx="4294967295"/>
          </p:nvPr>
        </p:nvSpPr>
        <p:spPr>
          <a:xfrm>
            <a:off x="5257800" y="792163"/>
            <a:ext cx="3886200" cy="3262312"/>
          </a:xfrm>
        </p:spPr>
        <p:txBody>
          <a:bodyPr vert="horz" lIns="91440" tIns="45720" rIns="91440" bIns="45720" rtlCol="0" anchor="t">
            <a:normAutofit/>
          </a:bodyPr>
          <a:lstStyle/>
          <a:p>
            <a:endParaRPr lang="en-US" sz="1800"/>
          </a:p>
          <a:p>
            <a:endParaRPr lang="en-US" b="1">
              <a:ea typeface="Calibri"/>
              <a:cs typeface="Calibri"/>
            </a:endParaRPr>
          </a:p>
          <a:p>
            <a:endParaRPr lang="en-US">
              <a:ea typeface="Calibri"/>
              <a:cs typeface="Calibri"/>
            </a:endParaRPr>
          </a:p>
        </p:txBody>
      </p:sp>
    </p:spTree>
    <p:extLst>
      <p:ext uri="{BB962C8B-B14F-4D97-AF65-F5344CB8AC3E}">
        <p14:creationId xmlns:p14="http://schemas.microsoft.com/office/powerpoint/2010/main" val="226372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group of women posing for a photo&#10;&#10;AI-generated content may be incorrect.">
            <a:extLst>
              <a:ext uri="{FF2B5EF4-FFF2-40B4-BE49-F238E27FC236}">
                <a16:creationId xmlns:a16="http://schemas.microsoft.com/office/drawing/2014/main" id="{EB159B45-863E-97FE-E2B9-84EDEC311F67}"/>
              </a:ext>
            </a:extLst>
          </p:cNvPr>
          <p:cNvPicPr>
            <a:picLocks noGrp="1" noChangeAspect="1"/>
          </p:cNvPicPr>
          <p:nvPr>
            <p:ph type="pic" idx="1"/>
          </p:nvPr>
        </p:nvPicPr>
        <p:blipFill>
          <a:blip r:embed="rId3"/>
          <a:srcRect l="10530" t="9091" r="35528" b="-2"/>
          <a:stretch>
            <a:fillRect/>
          </a:stretch>
        </p:blipFill>
        <p:spPr>
          <a:xfrm rot="5400000">
            <a:off x="3321558" y="-678942"/>
            <a:ext cx="5143500" cy="6501384"/>
          </a:xfrm>
          <a:prstGeom prst="rect">
            <a:avLst/>
          </a:prstGeom>
        </p:spPr>
      </p:pic>
      <p:sp>
        <p:nvSpPr>
          <p:cNvPr id="121" name="Rectangle 1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58485" y="841772"/>
            <a:ext cx="3017520" cy="2403100"/>
          </a:xfrm>
          <a:prstGeom prst="rect">
            <a:avLst/>
          </a:prstGeom>
        </p:spPr>
        <p:txBody>
          <a:bodyPr spcFirstLastPara="1" vert="horz" lIns="91440" tIns="45720" rIns="91440" bIns="45720" rtlCol="0" anchor="b" anchorCtr="0">
            <a:normAutofit fontScale="90000"/>
          </a:bodyPr>
          <a:lstStyle/>
          <a:p>
            <a:r>
              <a:rPr lang="en-US" sz="2500">
                <a:solidFill>
                  <a:schemeClr val="bg1"/>
                </a:solidFill>
              </a:rPr>
              <a:t>Before classes begin in the fall... it may seem like fun and games...</a:t>
            </a:r>
            <a:br>
              <a:rPr lang="en-US" sz="2500"/>
            </a:br>
            <a:br>
              <a:rPr lang="en-US" sz="2500"/>
            </a:br>
            <a:br>
              <a:rPr lang="en-US" sz="2500"/>
            </a:br>
            <a:br>
              <a:rPr lang="en-US" sz="2500"/>
            </a:br>
            <a:endParaRPr lang="en-US" sz="2500">
              <a:solidFill>
                <a:schemeClr val="bg1"/>
              </a:solidFill>
            </a:endParaRPr>
          </a:p>
        </p:txBody>
      </p:sp>
      <p:sp>
        <p:nvSpPr>
          <p:cNvPr id="122" name="Rectangle 1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3" name="Rectangle 1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9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7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628650" y="259357"/>
            <a:ext cx="3840421" cy="994172"/>
          </a:xfrm>
          <a:prstGeom prst="rect">
            <a:avLst/>
          </a:prstGeom>
        </p:spPr>
        <p:txBody>
          <a:bodyPr spcFirstLastPara="1" vert="horz" lIns="91440" tIns="45720" rIns="91440" bIns="45720" rtlCol="0" anchor="ctr" anchorCtr="0">
            <a:normAutofit/>
          </a:bodyPr>
          <a:lstStyle/>
          <a:p>
            <a:pPr>
              <a:spcBef>
                <a:spcPct val="0"/>
              </a:spcBef>
              <a:buSzPts val="990"/>
            </a:pPr>
            <a:r>
              <a:rPr lang="en-US" sz="2800" kern="1200">
                <a:solidFill>
                  <a:schemeClr val="tx1"/>
                </a:solidFill>
                <a:latin typeface="+mj-lt"/>
                <a:ea typeface="+mj-ea"/>
                <a:cs typeface="+mj-cs"/>
                <a:sym typeface="Calibri"/>
              </a:rPr>
              <a:t>High Expectations for the Junior and Senior Year </a:t>
            </a:r>
          </a:p>
        </p:txBody>
      </p:sp>
      <p:sp>
        <p:nvSpPr>
          <p:cNvPr id="63" name="Google Shape;63;p14"/>
          <p:cNvSpPr txBox="1">
            <a:spLocks noGrp="1"/>
          </p:cNvSpPr>
          <p:nvPr>
            <p:ph type="body" idx="1"/>
          </p:nvPr>
        </p:nvSpPr>
        <p:spPr>
          <a:xfrm>
            <a:off x="628650" y="1369218"/>
            <a:ext cx="3819146" cy="3263504"/>
          </a:xfrm>
          <a:prstGeom prst="rect">
            <a:avLst/>
          </a:prstGeom>
        </p:spPr>
        <p:txBody>
          <a:bodyPr spcFirstLastPara="1" vert="horz" lIns="91440" tIns="45720" rIns="91440" bIns="45720" rtlCol="0" anchorCtr="0">
            <a:normAutofit/>
          </a:bodyPr>
          <a:lstStyle/>
          <a:p>
            <a:pPr indent="-228600">
              <a:spcAft>
                <a:spcPts val="1200"/>
              </a:spcAft>
              <a:buFont typeface="Arial" panose="020B0604020202020204" pitchFamily="34" charset="0"/>
              <a:buChar char="•"/>
            </a:pPr>
            <a:r>
              <a:rPr lang="en-US" sz="1000" dirty="0">
                <a:sym typeface="Calibri"/>
              </a:rPr>
              <a:t>Higher level of learning (which are higher expectations, "B" or better in all EDU courses).</a:t>
            </a:r>
            <a:endParaRPr lang="en-US" sz="1000" dirty="0">
              <a:ea typeface="Calibri"/>
              <a:cs typeface="Calibri"/>
            </a:endParaRPr>
          </a:p>
          <a:p>
            <a:pPr indent="-228600">
              <a:spcAft>
                <a:spcPts val="1200"/>
              </a:spcAft>
              <a:buFont typeface="Arial" panose="020B0604020202020204" pitchFamily="34" charset="0"/>
              <a:buChar char="•"/>
            </a:pPr>
            <a:r>
              <a:rPr lang="en-US" sz="1000" dirty="0">
                <a:ea typeface="Calibri"/>
                <a:cs typeface="Calibri"/>
              </a:rPr>
              <a:t>Culturally Responsive Teaching practices</a:t>
            </a:r>
            <a:endParaRPr lang="en-US" sz="1000" dirty="0">
              <a:sym typeface="Calibri"/>
            </a:endParaRPr>
          </a:p>
          <a:p>
            <a:pPr indent="-228600">
              <a:spcAft>
                <a:spcPts val="1200"/>
              </a:spcAft>
              <a:buFont typeface="Arial" panose="020B0604020202020204" pitchFamily="34" charset="0"/>
              <a:buChar char="•"/>
            </a:pPr>
            <a:r>
              <a:rPr lang="en-US" sz="1000" dirty="0">
                <a:sym typeface="Calibri"/>
              </a:rPr>
              <a:t>Preparing for field experiences: </a:t>
            </a:r>
            <a:endParaRPr lang="en-US" sz="1000" dirty="0"/>
          </a:p>
          <a:p>
            <a:pPr lvl="1" indent="-228600">
              <a:spcAft>
                <a:spcPts val="1200"/>
              </a:spcAft>
              <a:buFont typeface="Arial" panose="020B0604020202020204" pitchFamily="34" charset="0"/>
              <a:buChar char="•"/>
            </a:pPr>
            <a:r>
              <a:rPr lang="en-US" sz="1000" dirty="0"/>
              <a:t>Dispositions are discussed with host teachers</a:t>
            </a:r>
            <a:endParaRPr lang="en-US" sz="1000" dirty="0">
              <a:ea typeface="Calibri"/>
              <a:cs typeface="Calibri"/>
            </a:endParaRPr>
          </a:p>
          <a:p>
            <a:pPr lvl="1" indent="-228600">
              <a:spcAft>
                <a:spcPts val="1200"/>
              </a:spcAft>
              <a:buFont typeface="Arial" panose="020B0604020202020204" pitchFamily="34" charset="0"/>
              <a:buChar char="•"/>
            </a:pPr>
            <a:r>
              <a:rPr lang="en-US" sz="1000" dirty="0"/>
              <a:t>Dispositions are emphasized in every semester</a:t>
            </a:r>
            <a:endParaRPr lang="en-US" sz="1000" dirty="0">
              <a:sym typeface="Calibri"/>
            </a:endParaRPr>
          </a:p>
          <a:p>
            <a:pPr indent="-228600">
              <a:buFont typeface="Arial" panose="020B0604020202020204" pitchFamily="34" charset="0"/>
              <a:buChar char="•"/>
            </a:pPr>
            <a:r>
              <a:rPr lang="en-US" sz="1000" dirty="0">
                <a:sym typeface="Calibri"/>
              </a:rPr>
              <a:t>Pedagogy refers to the methods and practices used in teaching.</a:t>
            </a:r>
          </a:p>
          <a:p>
            <a:pPr lvl="1" indent="-228600">
              <a:buFont typeface="Arial" panose="020B0604020202020204" pitchFamily="34" charset="0"/>
              <a:buChar char="•"/>
            </a:pPr>
            <a:r>
              <a:rPr lang="en-US" sz="1000" dirty="0">
                <a:sym typeface="Calibri"/>
              </a:rPr>
              <a:t>It includes lesson planning, classroom management, assessment, and how teachers interact with students.</a:t>
            </a:r>
            <a:endParaRPr lang="en-US" sz="1000" dirty="0"/>
          </a:p>
          <a:p>
            <a:pPr>
              <a:buFont typeface="Arial" panose="020B0604020202020204" pitchFamily="34" charset="0"/>
              <a:buChar char="•"/>
            </a:pPr>
            <a:endParaRPr lang="en-US" sz="1000" dirty="0">
              <a:ea typeface="Calibri" panose="020F0502020204030204"/>
              <a:cs typeface="Calibri" panose="020F0502020204030204"/>
            </a:endParaRPr>
          </a:p>
          <a:p>
            <a:pPr>
              <a:buFont typeface="Arial" panose="020B0604020202020204" pitchFamily="34" charset="0"/>
              <a:buChar char="•"/>
            </a:pPr>
            <a:r>
              <a:rPr lang="en-US" sz="1000" dirty="0">
                <a:ea typeface="Calibri" panose="020F0502020204030204"/>
                <a:cs typeface="Calibri" panose="020F0502020204030204"/>
              </a:rPr>
              <a:t>Engaging in service and community practices within the communities we serve.</a:t>
            </a:r>
          </a:p>
          <a:p>
            <a:pPr indent="-228600">
              <a:buFont typeface="Arial" panose="020B0604020202020204" pitchFamily="34" charset="0"/>
              <a:buChar char="•"/>
            </a:pPr>
            <a:endParaRPr lang="en-US" sz="1000" dirty="0">
              <a:ea typeface="Calibri" panose="020F0502020204030204"/>
              <a:cs typeface="Calibri" panose="020F0502020204030204"/>
            </a:endParaRPr>
          </a:p>
          <a:p>
            <a:pPr indent="-228600">
              <a:spcAft>
                <a:spcPts val="1200"/>
              </a:spcAft>
              <a:buFont typeface="Arial" panose="020B0604020202020204" pitchFamily="34" charset="0"/>
              <a:buChar char="•"/>
            </a:pPr>
            <a:endParaRPr lang="en-US" sz="1000" dirty="0">
              <a:ea typeface="Calibri" panose="020F0502020204030204"/>
              <a:cs typeface="Calibri" panose="020F0502020204030204"/>
            </a:endParaRPr>
          </a:p>
        </p:txBody>
      </p:sp>
      <p:sp>
        <p:nvSpPr>
          <p:cNvPr id="77" name="Oval 7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023549"/>
            <a:ext cx="710616" cy="691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A person raising her hands in a room&#10;&#10;AI-generated content may be incorrect.">
            <a:extLst>
              <a:ext uri="{FF2B5EF4-FFF2-40B4-BE49-F238E27FC236}">
                <a16:creationId xmlns:a16="http://schemas.microsoft.com/office/drawing/2014/main" id="{C978F8C5-9EB0-58DF-2088-0C14AFF04C25}"/>
              </a:ext>
            </a:extLst>
          </p:cNvPr>
          <p:cNvPicPr>
            <a:picLocks noChangeAspect="1"/>
          </p:cNvPicPr>
          <p:nvPr/>
        </p:nvPicPr>
        <p:blipFill>
          <a:blip r:embed="rId3"/>
          <a:srcRect l="9685" r="20972" b="1"/>
          <a:stretch>
            <a:fillRect/>
          </a:stretch>
        </p:blipFill>
        <p:spPr>
          <a:xfrm>
            <a:off x="5925944" y="2045796"/>
            <a:ext cx="3218056" cy="30977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79" name="Arc 7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525604" y="-504855"/>
            <a:ext cx="3015895"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 name="Google Shape;61;p14"/>
          <p:cNvPicPr preferRelativeResize="0"/>
          <p:nvPr/>
        </p:nvPicPr>
        <p:blipFill>
          <a:blip r:embed="rId4"/>
          <a:srcRect l="12541" r="21643" b="-3"/>
          <a:stretch>
            <a:fillRect/>
          </a:stretch>
        </p:blipFill>
        <p:spPr>
          <a:xfrm>
            <a:off x="4696205" y="10"/>
            <a:ext cx="2639484" cy="225592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spTree>
    <p:extLst>
      <p:ext uri="{BB962C8B-B14F-4D97-AF65-F5344CB8AC3E}">
        <p14:creationId xmlns:p14="http://schemas.microsoft.com/office/powerpoint/2010/main" val="323428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p:nvSpPr>
          <p:cNvPr id="76" name="Rectangle 75">
            <a:extLst>
              <a:ext uri="{FF2B5EF4-FFF2-40B4-BE49-F238E27FC236}">
                <a16:creationId xmlns:a16="http://schemas.microsoft.com/office/drawing/2014/main" id="{C9044227-071D-4831-94D0-C92D4840B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265884" y="631031"/>
            <a:ext cx="2628900" cy="2336023"/>
          </a:xfrm>
          <a:prstGeom prst="rect">
            <a:avLst/>
          </a:prstGeom>
        </p:spPr>
        <p:txBody>
          <a:bodyPr spcFirstLastPara="1" vert="horz" lIns="91440" tIns="45720" rIns="91440" bIns="45720" rtlCol="0" anchor="b" anchorCtr="0">
            <a:normAutofit/>
          </a:bodyPr>
          <a:lstStyle/>
          <a:p>
            <a:pPr algn="ctr"/>
            <a:endParaRPr lang="en-US" sz="4200" kern="1200">
              <a:solidFill>
                <a:schemeClr val="bg1"/>
              </a:solidFill>
              <a:latin typeface="+mj-lt"/>
              <a:ea typeface="+mj-ea"/>
              <a:cs typeface="+mj-cs"/>
            </a:endParaRPr>
          </a:p>
          <a:p>
            <a:pPr marL="0" lvl="0" indent="0" algn="ctr">
              <a:spcAft>
                <a:spcPts val="0"/>
              </a:spcAft>
              <a:buSzPts val="990"/>
            </a:pPr>
            <a:endParaRPr lang="en-US" sz="4200" kern="1200">
              <a:solidFill>
                <a:schemeClr val="bg1"/>
              </a:solidFill>
              <a:latin typeface="+mj-lt"/>
              <a:ea typeface="+mj-ea"/>
              <a:cs typeface="+mj-cs"/>
            </a:endParaRPr>
          </a:p>
        </p:txBody>
      </p:sp>
      <p:sp>
        <p:nvSpPr>
          <p:cNvPr id="63" name="Google Shape;63;p14"/>
          <p:cNvSpPr txBox="1">
            <a:spLocks noGrp="1"/>
          </p:cNvSpPr>
          <p:nvPr>
            <p:ph type="body" sz="half" idx="2"/>
          </p:nvPr>
        </p:nvSpPr>
        <p:spPr>
          <a:xfrm>
            <a:off x="3265884" y="3252804"/>
            <a:ext cx="2629698" cy="1253712"/>
          </a:xfrm>
          <a:prstGeom prst="rect">
            <a:avLst/>
          </a:prstGeom>
        </p:spPr>
        <p:txBody>
          <a:bodyPr spcFirstLastPara="1" vert="horz" lIns="91440" tIns="45720" rIns="91440" bIns="45720" rtlCol="0" anchorCtr="0">
            <a:normAutofit/>
          </a:bodyPr>
          <a:lstStyle/>
          <a:p>
            <a:pPr algn="ctr">
              <a:spcAft>
                <a:spcPts val="1200"/>
              </a:spcAft>
            </a:pPr>
            <a:r>
              <a:rPr lang="en-US" sz="2400" kern="1200">
                <a:solidFill>
                  <a:schemeClr val="bg1"/>
                </a:solidFill>
                <a:latin typeface="+mn-lt"/>
                <a:ea typeface="+mn-ea"/>
                <a:cs typeface="+mn-cs"/>
              </a:rPr>
              <a:t>Higher level learning</a:t>
            </a:r>
          </a:p>
        </p:txBody>
      </p:sp>
      <p:pic>
        <p:nvPicPr>
          <p:cNvPr id="2" name="Picture 1" descr="A person standing in front of a screen&#10;&#10;Description automatically generated">
            <a:extLst>
              <a:ext uri="{FF2B5EF4-FFF2-40B4-BE49-F238E27FC236}">
                <a16:creationId xmlns:a16="http://schemas.microsoft.com/office/drawing/2014/main" id="{04854FBD-93DF-25B8-1D27-F45474A402DB}"/>
              </a:ext>
            </a:extLst>
          </p:cNvPr>
          <p:cNvPicPr>
            <a:picLocks noChangeAspect="1"/>
          </p:cNvPicPr>
          <p:nvPr/>
        </p:nvPicPr>
        <p:blipFill>
          <a:blip r:embed="rId3"/>
          <a:srcRect l="19253" r="4258" b="4"/>
          <a:stretch>
            <a:fillRect/>
          </a:stretch>
        </p:blipFill>
        <p:spPr>
          <a:xfrm>
            <a:off x="20" y="1"/>
            <a:ext cx="2875982" cy="2500310"/>
          </a:xfrm>
          <a:custGeom>
            <a:avLst/>
            <a:gdLst/>
            <a:ahLst/>
            <a:cxnLst/>
            <a:rect l="l" t="t" r="r" b="b"/>
            <a:pathLst>
              <a:path w="3834670" h="3333747">
                <a:moveTo>
                  <a:pt x="0" y="0"/>
                </a:moveTo>
                <a:lnTo>
                  <a:pt x="3066495" y="0"/>
                </a:lnTo>
                <a:lnTo>
                  <a:pt x="3427241" y="1211943"/>
                </a:lnTo>
                <a:lnTo>
                  <a:pt x="3834670" y="3333747"/>
                </a:lnTo>
                <a:lnTo>
                  <a:pt x="0" y="3333747"/>
                </a:lnTo>
                <a:close/>
              </a:path>
            </a:pathLst>
          </a:custGeom>
        </p:spPr>
      </p:pic>
      <p:pic>
        <p:nvPicPr>
          <p:cNvPr id="61" name="Google Shape;61;p14"/>
          <p:cNvPicPr preferRelativeResize="0"/>
          <p:nvPr/>
        </p:nvPicPr>
        <p:blipFill rotWithShape="1">
          <a:blip r:embed="rId4"/>
          <a:srcRect l="11430" r="20540" b="5"/>
          <a:stretch>
            <a:fillRect/>
          </a:stretch>
        </p:blipFill>
        <p:spPr>
          <a:xfrm>
            <a:off x="20" y="2671762"/>
            <a:ext cx="2989511" cy="2471738"/>
          </a:xfrm>
          <a:custGeom>
            <a:avLst/>
            <a:gdLst/>
            <a:ahLst/>
            <a:cxnLst/>
            <a:rect l="l" t="t" r="r" b="b"/>
            <a:pathLst>
              <a:path w="3986041" h="3295650">
                <a:moveTo>
                  <a:pt x="3878566" y="0"/>
                </a:moveTo>
                <a:lnTo>
                  <a:pt x="3986041" y="559707"/>
                </a:lnTo>
                <a:lnTo>
                  <a:pt x="3751724" y="3295650"/>
                </a:lnTo>
                <a:lnTo>
                  <a:pt x="0" y="3295650"/>
                </a:lnTo>
                <a:lnTo>
                  <a:pt x="0" y="1"/>
                </a:lnTo>
                <a:close/>
              </a:path>
            </a:pathLst>
          </a:custGeom>
          <a:noFill/>
        </p:spPr>
      </p:pic>
      <p:grpSp>
        <p:nvGrpSpPr>
          <p:cNvPr id="78" name="Group 77">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1441" y="0"/>
            <a:ext cx="1004289" cy="5143500"/>
            <a:chOff x="2748588" y="0"/>
            <a:chExt cx="1339053" cy="6858000"/>
          </a:xfrm>
          <a:effectLst>
            <a:outerShdw blurRad="381000" dist="152400" algn="ctr" rotWithShape="0">
              <a:srgbClr val="000000">
                <a:alpha val="10000"/>
              </a:srgbClr>
            </a:outerShdw>
          </a:effectLst>
        </p:grpSpPr>
        <p:sp>
          <p:nvSpPr>
            <p:cNvPr id="79" name="Freeform: Shape 78">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Content Placeholder 12" descr="A person in a blue shirt&#10;&#10;Description automatically generated">
            <a:extLst>
              <a:ext uri="{FF2B5EF4-FFF2-40B4-BE49-F238E27FC236}">
                <a16:creationId xmlns:a16="http://schemas.microsoft.com/office/drawing/2014/main" id="{1A5C08AC-10BA-81D2-19D9-A5758296C648}"/>
              </a:ext>
            </a:extLst>
          </p:cNvPr>
          <p:cNvPicPr>
            <a:picLocks noGrp="1" noChangeAspect="1"/>
          </p:cNvPicPr>
          <p:nvPr>
            <p:ph idx="1"/>
          </p:nvPr>
        </p:nvPicPr>
        <p:blipFill rotWithShape="1">
          <a:blip r:embed="rId6"/>
          <a:srcRect l="12479" r="49215"/>
          <a:stretch>
            <a:fillRect/>
          </a:stretch>
        </p:blipFill>
        <p:spPr>
          <a:xfrm>
            <a:off x="6180059" y="10"/>
            <a:ext cx="2963941" cy="5143489"/>
          </a:xfrm>
          <a:custGeom>
            <a:avLst/>
            <a:gdLst/>
            <a:ahLst/>
            <a:cxnLst/>
            <a:rect l="l" t="t" r="r" b="b"/>
            <a:pathLst>
              <a:path w="3951921" h="6858000">
                <a:moveTo>
                  <a:pt x="224707" y="0"/>
                </a:moveTo>
                <a:lnTo>
                  <a:pt x="3951921" y="0"/>
                </a:lnTo>
                <a:lnTo>
                  <a:pt x="3951921" y="6858000"/>
                </a:lnTo>
                <a:lnTo>
                  <a:pt x="886146" y="6858000"/>
                </a:lnTo>
                <a:lnTo>
                  <a:pt x="558800" y="5721062"/>
                </a:lnTo>
                <a:lnTo>
                  <a:pt x="0" y="2712496"/>
                </a:lnTo>
                <a:close/>
              </a:path>
            </a:pathLst>
          </a:custGeom>
        </p:spPr>
      </p:pic>
      <p:grpSp>
        <p:nvGrpSpPr>
          <p:cNvPr id="82" name="Group 81">
            <a:extLst>
              <a:ext uri="{FF2B5EF4-FFF2-40B4-BE49-F238E27FC236}">
                <a16:creationId xmlns:a16="http://schemas.microsoft.com/office/drawing/2014/main" id="{57B65906-47BE-4CEA-9E50-301890FFE4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1004289" cy="5143500"/>
            <a:chOff x="2748588" y="0"/>
            <a:chExt cx="1339053" cy="6858000"/>
          </a:xfrm>
          <a:effectLst>
            <a:outerShdw blurRad="381000" dist="152400" dir="10800000" algn="ctr" rotWithShape="0">
              <a:srgbClr val="000000">
                <a:alpha val="10000"/>
              </a:srgbClr>
            </a:outerShdw>
          </a:effectLst>
        </p:grpSpPr>
        <p:sp>
          <p:nvSpPr>
            <p:cNvPr id="83" name="Freeform: Shape 82">
              <a:extLst>
                <a:ext uri="{FF2B5EF4-FFF2-40B4-BE49-F238E27FC236}">
                  <a16:creationId xmlns:a16="http://schemas.microsoft.com/office/drawing/2014/main" id="{E9C1A977-5AC1-49DC-B315-CAB53CF6F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2AEEAD2A-AA94-4108-8639-95E861AED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0280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973321" y="480060"/>
            <a:ext cx="4688333" cy="2674620"/>
          </a:xfrm>
          <a:prstGeom prst="rect">
            <a:avLst/>
          </a:prstGeom>
        </p:spPr>
        <p:txBody>
          <a:bodyPr spcFirstLastPara="1" vert="horz" lIns="91440" tIns="45720" rIns="91440" bIns="45720" rtlCol="0" anchor="b" anchorCtr="0">
            <a:normAutofit/>
          </a:bodyPr>
          <a:lstStyle/>
          <a:p>
            <a:pPr>
              <a:buSzPts val="990"/>
            </a:pPr>
            <a:r>
              <a:rPr lang="en-US" sz="3500"/>
              <a:t>Learning how to intertwine cultural teachings into classroom practice while preparing for a MN License.</a:t>
            </a:r>
          </a:p>
        </p:txBody>
      </p:sp>
      <p:pic>
        <p:nvPicPr>
          <p:cNvPr id="3" name="Content Placeholder 2" descr="A person holding string of string&#10;&#10;Description automatically generated">
            <a:extLst>
              <a:ext uri="{FF2B5EF4-FFF2-40B4-BE49-F238E27FC236}">
                <a16:creationId xmlns:a16="http://schemas.microsoft.com/office/drawing/2014/main" id="{769F04A1-F591-D4EE-3257-F3EAC9938089}"/>
              </a:ext>
            </a:extLst>
          </p:cNvPr>
          <p:cNvPicPr>
            <a:picLocks noGrp="1" noChangeAspect="1"/>
          </p:cNvPicPr>
          <p:nvPr>
            <p:ph idx="1"/>
          </p:nvPr>
        </p:nvPicPr>
        <p:blipFill rotWithShape="1">
          <a:blip r:embed="rId3"/>
          <a:srcRect r="-3" b="1707"/>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330695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 name="connsiteX0" fmla="*/ 0 w 3182692"/>
              <a:gd name="connsiteY0" fmla="*/ 0 h 13716"/>
              <a:gd name="connsiteX1" fmla="*/ 604711 w 3182692"/>
              <a:gd name="connsiteY1" fmla="*/ 0 h 13716"/>
              <a:gd name="connsiteX2" fmla="*/ 1145769 w 3182692"/>
              <a:gd name="connsiteY2" fmla="*/ 0 h 13716"/>
              <a:gd name="connsiteX3" fmla="*/ 1845961 w 3182692"/>
              <a:gd name="connsiteY3" fmla="*/ 0 h 13716"/>
              <a:gd name="connsiteX4" fmla="*/ 2450673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68365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2187" y="3577"/>
                  <a:pt x="3182507" y="9896"/>
                  <a:pt x="3182692" y="13716"/>
                </a:cubicBezTo>
                <a:cubicBezTo>
                  <a:pt x="2975928" y="52878"/>
                  <a:pt x="2667693" y="14834"/>
                  <a:pt x="2482500" y="13716"/>
                </a:cubicBezTo>
                <a:cubicBezTo>
                  <a:pt x="2299734" y="32340"/>
                  <a:pt x="1925962" y="4731"/>
                  <a:pt x="1782308" y="13716"/>
                </a:cubicBezTo>
                <a:cubicBezTo>
                  <a:pt x="1635580" y="15974"/>
                  <a:pt x="1257854" y="-8235"/>
                  <a:pt x="1145769" y="13716"/>
                </a:cubicBezTo>
                <a:cubicBezTo>
                  <a:pt x="1025065" y="52002"/>
                  <a:pt x="247799" y="-16108"/>
                  <a:pt x="0" y="13716"/>
                </a:cubicBezTo>
                <a:cubicBezTo>
                  <a:pt x="77" y="9528"/>
                  <a:pt x="-88" y="4529"/>
                  <a:pt x="0" y="0"/>
                </a:cubicBezTo>
                <a:close/>
              </a:path>
              <a:path w="3182692" h="13716"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1785" y="2997"/>
                  <a:pt x="3182452" y="8915"/>
                  <a:pt x="3182692" y="13716"/>
                </a:cubicBezTo>
                <a:cubicBezTo>
                  <a:pt x="3091120" y="-27594"/>
                  <a:pt x="2811074" y="57121"/>
                  <a:pt x="2546154" y="13716"/>
                </a:cubicBezTo>
                <a:cubicBezTo>
                  <a:pt x="2285186" y="22957"/>
                  <a:pt x="2090205" y="-26893"/>
                  <a:pt x="1845961" y="13716"/>
                </a:cubicBezTo>
                <a:cubicBezTo>
                  <a:pt x="1599794" y="26921"/>
                  <a:pt x="1466284" y="32875"/>
                  <a:pt x="1304904" y="13716"/>
                </a:cubicBezTo>
                <a:cubicBezTo>
                  <a:pt x="1189365" y="39203"/>
                  <a:pt x="952251" y="18889"/>
                  <a:pt x="668365" y="13716"/>
                </a:cubicBezTo>
                <a:cubicBezTo>
                  <a:pt x="407868" y="39023"/>
                  <a:pt x="284672" y="-13977"/>
                  <a:pt x="0" y="13716"/>
                </a:cubicBezTo>
                <a:cubicBezTo>
                  <a:pt x="-131" y="10721"/>
                  <a:pt x="1210" y="5539"/>
                  <a:pt x="0" y="0"/>
                </a:cubicBezTo>
                <a:close/>
              </a:path>
              <a:path w="3182692" h="13716"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757" y="2919"/>
                  <a:pt x="3181706" y="10491"/>
                  <a:pt x="3182692" y="13716"/>
                </a:cubicBezTo>
                <a:cubicBezTo>
                  <a:pt x="2996012" y="-5803"/>
                  <a:pt x="2669008" y="22823"/>
                  <a:pt x="2482500" y="13716"/>
                </a:cubicBezTo>
                <a:cubicBezTo>
                  <a:pt x="2296543" y="16674"/>
                  <a:pt x="1935236" y="3366"/>
                  <a:pt x="1782308" y="13716"/>
                </a:cubicBezTo>
                <a:cubicBezTo>
                  <a:pt x="1607683" y="20918"/>
                  <a:pt x="1291498" y="-3203"/>
                  <a:pt x="1145769" y="13716"/>
                </a:cubicBezTo>
                <a:cubicBezTo>
                  <a:pt x="1015407" y="50753"/>
                  <a:pt x="262557" y="21999"/>
                  <a:pt x="0" y="13716"/>
                </a:cubicBezTo>
                <a:cubicBezTo>
                  <a:pt x="304" y="9505"/>
                  <a:pt x="1021" y="594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7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lnSpc>
                <a:spcPct val="100000"/>
              </a:lnSpc>
            </a:pPr>
            <a:endParaRPr lang="en-US" sz="1100">
              <a:solidFill>
                <a:srgbClr val="444444"/>
              </a:solidFill>
              <a:latin typeface="Calibri"/>
              <a:ea typeface="Calibri"/>
              <a:cs typeface="Calibri"/>
            </a:endParaRPr>
          </a:p>
          <a:p>
            <a:pPr marL="0" lvl="0" indent="0" algn="l">
              <a:spcBef>
                <a:spcPts val="0"/>
              </a:spcBef>
              <a:spcAft>
                <a:spcPts val="0"/>
              </a:spcAft>
              <a:buSzPts val="990"/>
              <a:buNone/>
            </a:pPr>
            <a:endParaRPr lang="en" sz="3200">
              <a:latin typeface="Calibri"/>
              <a:ea typeface="Calibri"/>
              <a:cs typeface="Calibri"/>
            </a:endParaRPr>
          </a:p>
        </p:txBody>
      </p:sp>
      <p:sp>
        <p:nvSpPr>
          <p:cNvPr id="63" name="Google Shape;63;p14"/>
          <p:cNvSpPr txBox="1">
            <a:spLocks noGrp="1"/>
          </p:cNvSpPr>
          <p:nvPr>
            <p:ph type="body" idx="1"/>
          </p:nvPr>
        </p:nvSpPr>
        <p:spPr>
          <a:xfrm>
            <a:off x="499901" y="639203"/>
            <a:ext cx="3868340" cy="617934"/>
          </a:xfrm>
          <a:prstGeom prst="rect">
            <a:avLst/>
          </a:prstGeom>
        </p:spPr>
        <p:txBody>
          <a:bodyPr spcFirstLastPara="1" wrap="square" lIns="91425" tIns="91425" rIns="91425" bIns="91425" anchor="t" anchorCtr="0">
            <a:normAutofit fontScale="47500" lnSpcReduction="20000"/>
          </a:bodyPr>
          <a:lstStyle/>
          <a:p>
            <a:pPr>
              <a:spcAft>
                <a:spcPts val="1200"/>
              </a:spcAft>
            </a:pPr>
            <a:r>
              <a:rPr lang="en" sz="2800" dirty="0">
                <a:latin typeface="Calibri"/>
                <a:ea typeface="Calibri"/>
                <a:cs typeface="Calibri"/>
              </a:rPr>
              <a:t>Pedagogy (Methods)</a:t>
            </a:r>
            <a:endParaRPr lang="en" dirty="0">
              <a:latin typeface="Calibri"/>
              <a:ea typeface="Calibri"/>
              <a:cs typeface="Calibri"/>
            </a:endParaRPr>
          </a:p>
        </p:txBody>
      </p:sp>
      <p:sp>
        <p:nvSpPr>
          <p:cNvPr id="4" name="Text Placeholder 3">
            <a:extLst>
              <a:ext uri="{FF2B5EF4-FFF2-40B4-BE49-F238E27FC236}">
                <a16:creationId xmlns:a16="http://schemas.microsoft.com/office/drawing/2014/main" id="{44614396-ED04-0EDB-A19E-3F465C6EA11D}"/>
              </a:ext>
            </a:extLst>
          </p:cNvPr>
          <p:cNvSpPr>
            <a:spLocks noGrp="1"/>
          </p:cNvSpPr>
          <p:nvPr>
            <p:ph type="body" sz="quarter" idx="3"/>
          </p:nvPr>
        </p:nvSpPr>
        <p:spPr>
          <a:xfrm>
            <a:off x="4672464" y="923926"/>
            <a:ext cx="3887391" cy="617934"/>
          </a:xfrm>
        </p:spPr>
        <p:txBody>
          <a:bodyPr>
            <a:normAutofit fontScale="47500" lnSpcReduction="20000"/>
          </a:bodyPr>
          <a:lstStyle/>
          <a:p>
            <a:r>
              <a:rPr lang="en-US" sz="4250" dirty="0">
                <a:ea typeface="Calibri"/>
                <a:cs typeface="Calibri"/>
              </a:rPr>
              <a:t>Practice</a:t>
            </a:r>
          </a:p>
        </p:txBody>
      </p:sp>
      <p:pic>
        <p:nvPicPr>
          <p:cNvPr id="6" name="Content Placeholder 5" descr="A person standing in front of a classroom&#10;&#10;Description automatically generated">
            <a:extLst>
              <a:ext uri="{FF2B5EF4-FFF2-40B4-BE49-F238E27FC236}">
                <a16:creationId xmlns:a16="http://schemas.microsoft.com/office/drawing/2014/main" id="{7F65A24F-3EE0-9276-D1F8-5A1387A0DDA4}"/>
              </a:ext>
            </a:extLst>
          </p:cNvPr>
          <p:cNvPicPr>
            <a:picLocks noGrp="1" noChangeAspect="1"/>
          </p:cNvPicPr>
          <p:nvPr>
            <p:ph sz="quarter" idx="4"/>
          </p:nvPr>
        </p:nvPicPr>
        <p:blipFill>
          <a:blip r:embed="rId4"/>
          <a:stretch>
            <a:fillRect/>
          </a:stretch>
        </p:blipFill>
        <p:spPr>
          <a:xfrm>
            <a:off x="4572000" y="1575887"/>
            <a:ext cx="3887391" cy="2589632"/>
          </a:xfrm>
        </p:spPr>
      </p:pic>
      <p:pic>
        <p:nvPicPr>
          <p:cNvPr id="7" name="Content Placeholder 6" descr="A person holding a piece of paper&#10;&#10;Description automatically generated">
            <a:extLst>
              <a:ext uri="{FF2B5EF4-FFF2-40B4-BE49-F238E27FC236}">
                <a16:creationId xmlns:a16="http://schemas.microsoft.com/office/drawing/2014/main" id="{AC85E98A-03FB-F8C4-2570-20A98009A001}"/>
              </a:ext>
            </a:extLst>
          </p:cNvPr>
          <p:cNvPicPr>
            <a:picLocks noGrp="1" noChangeAspect="1"/>
          </p:cNvPicPr>
          <p:nvPr>
            <p:ph sz="half" idx="2"/>
          </p:nvPr>
        </p:nvPicPr>
        <p:blipFill>
          <a:blip r:embed="rId5"/>
          <a:stretch>
            <a:fillRect/>
          </a:stretch>
        </p:blipFill>
        <p:spPr>
          <a:xfrm>
            <a:off x="219976" y="1367336"/>
            <a:ext cx="3868340" cy="2573598"/>
          </a:xfrm>
        </p:spPr>
      </p:pic>
    </p:spTree>
    <p:extLst>
      <p:ext uri="{BB962C8B-B14F-4D97-AF65-F5344CB8AC3E}">
        <p14:creationId xmlns:p14="http://schemas.microsoft.com/office/powerpoint/2010/main" val="235325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4150270" y="3794394"/>
            <a:ext cx="4393638" cy="870474"/>
          </a:xfrm>
          <a:prstGeom prst="rect">
            <a:avLst/>
          </a:prstGeom>
        </p:spPr>
        <p:txBody>
          <a:bodyPr spcFirstLastPara="1" vert="horz" lIns="91440" tIns="45720" rIns="91440" bIns="45720" rtlCol="0" anchor="t" anchorCtr="0">
            <a:normAutofit/>
          </a:bodyPr>
          <a:lstStyle/>
          <a:p>
            <a:pPr algn="r"/>
            <a:endParaRPr lang="en-US" sz="3000" kern="1200">
              <a:solidFill>
                <a:schemeClr val="tx2"/>
              </a:solidFill>
              <a:latin typeface="+mj-lt"/>
              <a:ea typeface="+mj-ea"/>
              <a:cs typeface="+mj-cs"/>
            </a:endParaRPr>
          </a:p>
          <a:p>
            <a:pPr marL="0" lvl="0" indent="0" algn="r">
              <a:spcAft>
                <a:spcPts val="0"/>
              </a:spcAft>
              <a:buSzPts val="990"/>
            </a:pPr>
            <a:endParaRPr lang="en-US" sz="3000" kern="1200">
              <a:solidFill>
                <a:schemeClr val="tx2"/>
              </a:solidFill>
              <a:latin typeface="+mj-lt"/>
              <a:ea typeface="+mj-ea"/>
              <a:cs typeface="+mj-cs"/>
            </a:endParaRPr>
          </a:p>
        </p:txBody>
      </p:sp>
      <p:sp>
        <p:nvSpPr>
          <p:cNvPr id="4" name="Text Placeholder 3">
            <a:extLst>
              <a:ext uri="{FF2B5EF4-FFF2-40B4-BE49-F238E27FC236}">
                <a16:creationId xmlns:a16="http://schemas.microsoft.com/office/drawing/2014/main" id="{B3CECD3D-185D-A65C-25C7-99E4DE9E44AA}"/>
              </a:ext>
            </a:extLst>
          </p:cNvPr>
          <p:cNvSpPr>
            <a:spLocks noGrp="1"/>
          </p:cNvSpPr>
          <p:nvPr>
            <p:ph type="body" idx="1"/>
          </p:nvPr>
        </p:nvSpPr>
        <p:spPr>
          <a:xfrm>
            <a:off x="4305925" y="3281578"/>
            <a:ext cx="4237983" cy="512814"/>
          </a:xfrm>
        </p:spPr>
        <p:txBody>
          <a:bodyPr vert="horz" lIns="91440" tIns="45720" rIns="91440" bIns="45720" rtlCol="0" anchor="b">
            <a:normAutofit/>
          </a:bodyPr>
          <a:lstStyle/>
          <a:p>
            <a:pPr algn="r"/>
            <a:r>
              <a:rPr lang="en-US" sz="1500" kern="1200" dirty="0">
                <a:solidFill>
                  <a:schemeClr val="tx2"/>
                </a:solidFill>
                <a:latin typeface="+mn-lt"/>
                <a:ea typeface="+mn-ea"/>
                <a:cs typeface="+mn-cs"/>
              </a:rPr>
              <a:t>Pedagogy: lesson plans, classroom </a:t>
            </a:r>
            <a:r>
              <a:rPr lang="en-US" sz="1500" kern="1200" dirty="0" err="1">
                <a:solidFill>
                  <a:schemeClr val="tx2"/>
                </a:solidFill>
                <a:latin typeface="+mn-lt"/>
                <a:ea typeface="+mn-ea"/>
                <a:cs typeface="+mn-cs"/>
              </a:rPr>
              <a:t>management,how</a:t>
            </a:r>
            <a:r>
              <a:rPr lang="en-US" sz="1500" kern="1200" dirty="0">
                <a:solidFill>
                  <a:schemeClr val="tx2"/>
                </a:solidFill>
                <a:latin typeface="+mn-lt"/>
                <a:ea typeface="+mn-ea"/>
                <a:cs typeface="+mn-cs"/>
              </a:rPr>
              <a:t> to interact with one another.  </a:t>
            </a:r>
          </a:p>
        </p:txBody>
      </p:sp>
      <p:pic>
        <p:nvPicPr>
          <p:cNvPr id="7" name="Content Placeholder 6" descr="A bulletin board with drawings of people reading&#10;&#10;AI-generated content may be incorrect.">
            <a:extLst>
              <a:ext uri="{FF2B5EF4-FFF2-40B4-BE49-F238E27FC236}">
                <a16:creationId xmlns:a16="http://schemas.microsoft.com/office/drawing/2014/main" id="{3EB24712-361B-F89D-3A9F-5DB12583F06D}"/>
              </a:ext>
            </a:extLst>
          </p:cNvPr>
          <p:cNvPicPr>
            <a:picLocks noGrp="1" noChangeAspect="1"/>
          </p:cNvPicPr>
          <p:nvPr>
            <p:ph sz="quarter" idx="4"/>
          </p:nvPr>
        </p:nvPicPr>
        <p:blipFill>
          <a:blip r:embed="rId3">
            <a:alphaModFix/>
          </a:blip>
          <a:srcRect t="9832" r="1" b="10262"/>
          <a:stretch>
            <a:fillRect/>
          </a:stretch>
        </p:blipFill>
        <p:spPr>
          <a:xfrm>
            <a:off x="20" y="995198"/>
            <a:ext cx="3893056" cy="4147789"/>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93" name="Group 92">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72419"/>
            <a:ext cx="4096706" cy="4171161"/>
            <a:chOff x="1" y="1301814"/>
            <a:chExt cx="5462274" cy="5561548"/>
          </a:xfrm>
        </p:grpSpPr>
        <p:sp useBgFill="1">
          <p:nvSpPr>
            <p:cNvPr id="77" name="Freeform: Shape 76">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1" name="Google Shape;61;p14"/>
          <p:cNvPicPr preferRelativeResize="0"/>
          <p:nvPr/>
        </p:nvPicPr>
        <p:blipFill>
          <a:blip r:embed="rId4">
            <a:alphaModFix/>
          </a:blip>
          <a:srcRect l="10389" r="19489" b="-2"/>
          <a:stretch>
            <a:fillRect/>
          </a:stretch>
        </p:blipFill>
        <p:spPr>
          <a:xfrm>
            <a:off x="3055804" y="10"/>
            <a:ext cx="2981584" cy="2391806"/>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p:spPr>
      </p:pic>
      <p:grpSp>
        <p:nvGrpSpPr>
          <p:cNvPr id="82" name="Group 81">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23288" y="0"/>
            <a:ext cx="3135802" cy="2455739"/>
            <a:chOff x="3901945" y="8190"/>
            <a:chExt cx="4337554" cy="3396866"/>
          </a:xfrm>
        </p:grpSpPr>
        <p:sp>
          <p:nvSpPr>
            <p:cNvPr id="83" name="Freeform: Shape 82">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6" name="Freeform: Shape 85">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Content Placeholder 9" descr="A book cover with a bear and kids&#10;&#10;AI-generated content may be incorrect.">
            <a:extLst>
              <a:ext uri="{FF2B5EF4-FFF2-40B4-BE49-F238E27FC236}">
                <a16:creationId xmlns:a16="http://schemas.microsoft.com/office/drawing/2014/main" id="{4EDA9A97-62DE-F3D8-7DAC-824ED70DBDBB}"/>
              </a:ext>
            </a:extLst>
          </p:cNvPr>
          <p:cNvPicPr>
            <a:picLocks noGrp="1" noChangeAspect="1"/>
          </p:cNvPicPr>
          <p:nvPr>
            <p:ph sz="half" idx="2"/>
          </p:nvPr>
        </p:nvPicPr>
        <p:blipFill>
          <a:blip r:embed="rId5">
            <a:alphaModFix/>
          </a:blip>
          <a:srcRect r="11336" b="5"/>
          <a:stretch>
            <a:fillRect/>
          </a:stretch>
        </p:blipFill>
        <p:spPr>
          <a:xfrm>
            <a:off x="6177318" y="10"/>
            <a:ext cx="2966682" cy="3011246"/>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88" name="Group 87">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9574" y="0"/>
            <a:ext cx="3054198" cy="3124683"/>
            <a:chOff x="8119432" y="8192"/>
            <a:chExt cx="4072265" cy="4166243"/>
          </a:xfrm>
        </p:grpSpPr>
        <p:sp>
          <p:nvSpPr>
            <p:cNvPr id="89" name="Freeform: Shape 88">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2" name="Freeform: Shape 91">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9888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p:nvSpPr>
          <p:cNvPr id="62" name="Google Shape;62;p14"/>
          <p:cNvSpPr txBox="1">
            <a:spLocks noGrp="1"/>
          </p:cNvSpPr>
          <p:nvPr>
            <p:ph type="title"/>
          </p:nvPr>
        </p:nvSpPr>
        <p:spPr>
          <a:xfrm>
            <a:off x="1143000" y="3686141"/>
            <a:ext cx="6858000" cy="590027"/>
          </a:xfrm>
          <a:prstGeom prst="rect">
            <a:avLst/>
          </a:prstGeom>
        </p:spPr>
        <p:txBody>
          <a:bodyPr spcFirstLastPara="1" vert="horz" lIns="91440" tIns="45720" rIns="91440" bIns="45720" rtlCol="0" anchor="b" anchorCtr="0">
            <a:normAutofit/>
          </a:bodyPr>
          <a:lstStyle/>
          <a:p>
            <a:pPr algn="ctr"/>
            <a:endParaRPr lang="en-US" sz="2700" kern="1200" dirty="0">
              <a:solidFill>
                <a:schemeClr val="tx1"/>
              </a:solidFill>
              <a:latin typeface="+mj-lt"/>
              <a:ea typeface="+mj-ea"/>
              <a:cs typeface="+mj-cs"/>
            </a:endParaRPr>
          </a:p>
          <a:p>
            <a:pPr marL="0" lvl="0" indent="0" algn="ctr">
              <a:spcAft>
                <a:spcPts val="0"/>
              </a:spcAft>
              <a:buSzPts val="990"/>
            </a:pPr>
            <a:endParaRPr lang="en-US" sz="2700" kern="1200" dirty="0">
              <a:solidFill>
                <a:schemeClr val="tx1"/>
              </a:solidFill>
              <a:latin typeface="+mj-lt"/>
              <a:ea typeface="+mj-ea"/>
              <a:cs typeface="+mj-cs"/>
            </a:endParaRPr>
          </a:p>
        </p:txBody>
      </p:sp>
      <p:sp>
        <p:nvSpPr>
          <p:cNvPr id="63" name="Google Shape;63;p14"/>
          <p:cNvSpPr txBox="1">
            <a:spLocks noGrp="1"/>
          </p:cNvSpPr>
          <p:nvPr>
            <p:ph type="body" sz="half" idx="2"/>
          </p:nvPr>
        </p:nvSpPr>
        <p:spPr>
          <a:xfrm>
            <a:off x="1143000" y="4276169"/>
            <a:ext cx="6858000" cy="428522"/>
          </a:xfrm>
          <a:prstGeom prst="rect">
            <a:avLst/>
          </a:prstGeom>
        </p:spPr>
        <p:txBody>
          <a:bodyPr spcFirstLastPara="1" vert="horz" lIns="91440" tIns="45720" rIns="91440" bIns="45720" rtlCol="0" anchorCtr="0">
            <a:noAutofit/>
          </a:bodyPr>
          <a:lstStyle/>
          <a:p>
            <a:pPr algn="ctr">
              <a:spcAft>
                <a:spcPts val="1200"/>
              </a:spcAft>
            </a:pPr>
            <a:r>
              <a:rPr lang="en-US" sz="980" kern="1200" dirty="0">
                <a:solidFill>
                  <a:schemeClr val="tx1"/>
                </a:solidFill>
                <a:latin typeface="+mn-lt"/>
                <a:ea typeface="+mn-ea"/>
                <a:cs typeface="+mn-cs"/>
              </a:rPr>
              <a:t>Engagement with the community.</a:t>
            </a:r>
          </a:p>
        </p:txBody>
      </p:sp>
      <p:pic>
        <p:nvPicPr>
          <p:cNvPr id="3" name="Picture Placeholder 2" descr="A person standing next to a table with a person smiling&#10;&#10;Description automatically generated">
            <a:extLst>
              <a:ext uri="{FF2B5EF4-FFF2-40B4-BE49-F238E27FC236}">
                <a16:creationId xmlns:a16="http://schemas.microsoft.com/office/drawing/2014/main" id="{3A665DFA-11D7-8494-E0C9-7A049E0DA827}"/>
              </a:ext>
            </a:extLst>
          </p:cNvPr>
          <p:cNvPicPr>
            <a:picLocks noGrp="1" noChangeAspect="1"/>
          </p:cNvPicPr>
          <p:nvPr>
            <p:ph type="pic" idx="1"/>
          </p:nvPr>
        </p:nvPicPr>
        <p:blipFill rotWithShape="1">
          <a:blip r:embed="rId3"/>
          <a:srcRect l="20705" r="20706" b="1"/>
          <a:stretch>
            <a:fillRect/>
          </a:stretch>
        </p:blipFill>
        <p:spPr>
          <a:xfrm>
            <a:off x="20" y="10"/>
            <a:ext cx="3043381" cy="3454250"/>
          </a:xfrm>
          <a:prstGeom prst="rect">
            <a:avLst/>
          </a:prstGeom>
        </p:spPr>
      </p:pic>
      <p:pic>
        <p:nvPicPr>
          <p:cNvPr id="4" name="Picture 3" descr="A group of people sitting at a table with colored pencils&#10;&#10;AI-generated content may be incorrect.">
            <a:extLst>
              <a:ext uri="{FF2B5EF4-FFF2-40B4-BE49-F238E27FC236}">
                <a16:creationId xmlns:a16="http://schemas.microsoft.com/office/drawing/2014/main" id="{0BDC7305-4C50-CEAC-61D9-D704915BFF76}"/>
              </a:ext>
            </a:extLst>
          </p:cNvPr>
          <p:cNvPicPr>
            <a:picLocks noChangeAspect="1"/>
          </p:cNvPicPr>
          <p:nvPr/>
        </p:nvPicPr>
        <p:blipFill>
          <a:blip r:embed="rId4"/>
          <a:srcRect l="3257" r="11921" b="4"/>
          <a:stretch>
            <a:fillRect/>
          </a:stretch>
        </p:blipFill>
        <p:spPr>
          <a:xfrm rot="5400000">
            <a:off x="2837760" y="200044"/>
            <a:ext cx="3454260" cy="3054172"/>
          </a:xfrm>
          <a:prstGeom prst="rect">
            <a:avLst/>
          </a:prstGeom>
        </p:spPr>
      </p:pic>
      <p:pic>
        <p:nvPicPr>
          <p:cNvPr id="2" name="Picture 1" descr="A person painting a palette&#10;&#10;AI-generated content may be incorrect.">
            <a:extLst>
              <a:ext uri="{FF2B5EF4-FFF2-40B4-BE49-F238E27FC236}">
                <a16:creationId xmlns:a16="http://schemas.microsoft.com/office/drawing/2014/main" id="{8BC4E2A0-58CB-6996-2253-3D248FDFEBAC}"/>
              </a:ext>
            </a:extLst>
          </p:cNvPr>
          <p:cNvPicPr>
            <a:picLocks noChangeAspect="1"/>
          </p:cNvPicPr>
          <p:nvPr/>
        </p:nvPicPr>
        <p:blipFill>
          <a:blip r:embed="rId5"/>
          <a:srcRect l="20627" r="20375" b="-2"/>
          <a:stretch>
            <a:fillRect/>
          </a:stretch>
        </p:blipFill>
        <p:spPr>
          <a:xfrm>
            <a:off x="6090939" y="10"/>
            <a:ext cx="3053061" cy="3454250"/>
          </a:xfrm>
          <a:prstGeom prst="rect">
            <a:avLst/>
          </a:prstGeom>
        </p:spPr>
      </p:pic>
      <p:grpSp>
        <p:nvGrpSpPr>
          <p:cNvPr id="112" name="Group 111">
            <a:extLst>
              <a:ext uri="{FF2B5EF4-FFF2-40B4-BE49-F238E27FC236}">
                <a16:creationId xmlns:a16="http://schemas.microsoft.com/office/drawing/2014/main" id="{F8BE462D-E495-3E62-5CC3-9693D1109F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415753"/>
            <a:ext cx="9155400" cy="92522"/>
            <a:chOff x="-5025" y="6737718"/>
            <a:chExt cx="12207200" cy="123363"/>
          </a:xfrm>
        </p:grpSpPr>
        <p:sp>
          <p:nvSpPr>
            <p:cNvPr id="113" name="Rectangle 112">
              <a:extLst>
                <a:ext uri="{FF2B5EF4-FFF2-40B4-BE49-F238E27FC236}">
                  <a16:creationId xmlns:a16="http://schemas.microsoft.com/office/drawing/2014/main" id="{43739F71-965D-62D2-7B27-C5AB2F8B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CFDCD924-CA02-003A-7AAC-53F9D34EF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19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4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lnSpc>
                <a:spcPct val="100000"/>
              </a:lnSpc>
            </a:pPr>
            <a:endParaRPr lang="en-US" sz="1100">
              <a:solidFill>
                <a:srgbClr val="444444"/>
              </a:solidFill>
              <a:latin typeface="Calibri"/>
              <a:ea typeface="Calibri"/>
              <a:cs typeface="Calibri"/>
            </a:endParaRPr>
          </a:p>
          <a:p>
            <a:pPr marL="0" lvl="0" indent="0" algn="l">
              <a:spcBef>
                <a:spcPts val="0"/>
              </a:spcBef>
              <a:spcAft>
                <a:spcPts val="0"/>
              </a:spcAft>
              <a:buSzPts val="990"/>
              <a:buNone/>
            </a:pPr>
            <a:endParaRPr lang="en" sz="3200">
              <a:latin typeface="Calibri"/>
              <a:ea typeface="Calibri"/>
              <a:cs typeface="Calibri"/>
            </a:endParaRPr>
          </a:p>
        </p:txBody>
      </p:sp>
      <p:sp>
        <p:nvSpPr>
          <p:cNvPr id="63" name="Google Shape;63;p14"/>
          <p:cNvSpPr txBox="1">
            <a:spLocks noGrp="1"/>
          </p:cNvSpPr>
          <p:nvPr>
            <p:ph type="body" sz="half" idx="2"/>
          </p:nvPr>
        </p:nvSpPr>
        <p:spPr>
          <a:prstGeom prst="rect">
            <a:avLst/>
          </a:prstGeom>
        </p:spPr>
        <p:txBody>
          <a:bodyPr spcFirstLastPara="1" wrap="square" lIns="91425" tIns="91425" rIns="91425" bIns="91425" anchor="t" anchorCtr="0">
            <a:normAutofit/>
          </a:bodyPr>
          <a:lstStyle/>
          <a:p>
            <a:pPr>
              <a:spcAft>
                <a:spcPts val="1200"/>
              </a:spcAft>
            </a:pPr>
            <a:endParaRPr lang="en-US" dirty="0"/>
          </a:p>
        </p:txBody>
      </p:sp>
      <p:sp>
        <p:nvSpPr>
          <p:cNvPr id="5" name="Picture Placeholder 4">
            <a:extLst>
              <a:ext uri="{FF2B5EF4-FFF2-40B4-BE49-F238E27FC236}">
                <a16:creationId xmlns:a16="http://schemas.microsoft.com/office/drawing/2014/main" id="{A5884B71-4FCA-D0DA-F433-367BD9A0670C}"/>
              </a:ext>
            </a:extLst>
          </p:cNvPr>
          <p:cNvSpPr>
            <a:spLocks noGrp="1"/>
          </p:cNvSpPr>
          <p:nvPr>
            <p:ph type="pic" idx="1"/>
          </p:nvPr>
        </p:nvSpPr>
        <p:spPr/>
        <p:txBody>
          <a:bodyPr/>
          <a:lstStyle/>
          <a:p>
            <a:endParaRPr lang="en-US"/>
          </a:p>
        </p:txBody>
      </p:sp>
    </p:spTree>
    <p:extLst>
      <p:ext uri="{BB962C8B-B14F-4D97-AF65-F5344CB8AC3E}">
        <p14:creationId xmlns:p14="http://schemas.microsoft.com/office/powerpoint/2010/main" val="290251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60"/>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women sitting at a table&#10;&#10;Description automatically generated">
            <a:extLst>
              <a:ext uri="{FF2B5EF4-FFF2-40B4-BE49-F238E27FC236}">
                <a16:creationId xmlns:a16="http://schemas.microsoft.com/office/drawing/2014/main" id="{952611E2-A66F-D68B-8DCE-3234047BCF51}"/>
              </a:ext>
            </a:extLst>
          </p:cNvPr>
          <p:cNvPicPr>
            <a:picLocks noChangeAspect="1"/>
          </p:cNvPicPr>
          <p:nvPr/>
        </p:nvPicPr>
        <p:blipFill rotWithShape="1">
          <a:blip r:embed="rId3"/>
          <a:srcRect t="15512" r="-2" b="15514"/>
          <a:stretch>
            <a:fillRect/>
          </a:stretch>
        </p:blipFill>
        <p:spPr>
          <a:xfrm>
            <a:off x="3662268" y="10"/>
            <a:ext cx="5481732" cy="252373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Content Placeholder 5" descr="A person drawing a turtle&#10;&#10;Description automatically generated">
            <a:extLst>
              <a:ext uri="{FF2B5EF4-FFF2-40B4-BE49-F238E27FC236}">
                <a16:creationId xmlns:a16="http://schemas.microsoft.com/office/drawing/2014/main" id="{631B9933-F6CD-B1F0-A1C8-F047829A3B1C}"/>
              </a:ext>
            </a:extLst>
          </p:cNvPr>
          <p:cNvPicPr>
            <a:picLocks noGrp="1" noChangeAspect="1"/>
          </p:cNvPicPr>
          <p:nvPr>
            <p:ph idx="1"/>
          </p:nvPr>
        </p:nvPicPr>
        <p:blipFill rotWithShape="1">
          <a:blip r:embed="rId4"/>
          <a:srcRect t="14576" r="-2" b="16190"/>
          <a:stretch>
            <a:fillRect/>
          </a:stretch>
        </p:blipFill>
        <p:spPr>
          <a:xfrm>
            <a:off x="3662268" y="2619756"/>
            <a:ext cx="5481732"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99" name="Freeform: Shape 9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1" name="Freeform: Shape 10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2" name="Google Shape;62;p14"/>
          <p:cNvSpPr txBox="1">
            <a:spLocks noGrp="1"/>
          </p:cNvSpPr>
          <p:nvPr>
            <p:ph type="title"/>
          </p:nvPr>
        </p:nvSpPr>
        <p:spPr>
          <a:xfrm>
            <a:off x="336042" y="644652"/>
            <a:ext cx="3624601" cy="932688"/>
          </a:xfrm>
          <a:prstGeom prst="rect">
            <a:avLst/>
          </a:prstGeom>
        </p:spPr>
        <p:txBody>
          <a:bodyPr spcFirstLastPara="1" vert="horz" lIns="91440" tIns="45720" rIns="91440" bIns="45720" rtlCol="0" anchor="ctr" anchorCtr="0">
            <a:normAutofit/>
          </a:bodyPr>
          <a:lstStyle/>
          <a:p>
            <a:endParaRPr lang="en-US" sz="2600" kern="1200">
              <a:solidFill>
                <a:schemeClr val="tx1"/>
              </a:solidFill>
              <a:latin typeface="+mj-lt"/>
              <a:ea typeface="+mj-ea"/>
              <a:cs typeface="+mj-cs"/>
            </a:endParaRPr>
          </a:p>
          <a:p>
            <a:pPr marL="0" lvl="0" indent="0">
              <a:spcAft>
                <a:spcPts val="0"/>
              </a:spcAft>
              <a:buSzPts val="990"/>
            </a:pPr>
            <a:endParaRPr lang="en-US" sz="2600" kern="1200">
              <a:solidFill>
                <a:schemeClr val="tx1"/>
              </a:solidFill>
              <a:latin typeface="+mj-lt"/>
              <a:ea typeface="+mj-ea"/>
              <a:cs typeface="+mj-cs"/>
            </a:endParaRPr>
          </a:p>
        </p:txBody>
      </p:sp>
      <p:sp>
        <p:nvSpPr>
          <p:cNvPr id="103" name="Rectangle 10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4108"/>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5" name="Rectangle 10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FD88BBBA-0B3A-7A7F-B13F-43C60C6605F4}"/>
              </a:ext>
            </a:extLst>
          </p:cNvPr>
          <p:cNvSpPr>
            <a:spLocks noGrp="1"/>
          </p:cNvSpPr>
          <p:nvPr>
            <p:ph type="body" sz="half" idx="2"/>
          </p:nvPr>
        </p:nvSpPr>
        <p:spPr>
          <a:xfrm>
            <a:off x="336042" y="1884458"/>
            <a:ext cx="3624602" cy="2748263"/>
          </a:xfrm>
        </p:spPr>
        <p:txBody>
          <a:bodyPr vert="horz" lIns="91440" tIns="45720" rIns="91440" bIns="45720" rtlCol="0" anchor="t">
            <a:normAutofit/>
          </a:bodyPr>
          <a:lstStyle/>
          <a:p>
            <a:pPr indent="-228600">
              <a:buFont typeface="Arial" panose="020B0604020202020204" pitchFamily="34" charset="0"/>
              <a:buChar char="•"/>
            </a:pPr>
            <a:r>
              <a:rPr lang="en-US" sz="1500" dirty="0"/>
              <a:t>                     Student Teaching    (CPAST)</a:t>
            </a:r>
          </a:p>
          <a:p>
            <a:pPr indent="-228600">
              <a:buFont typeface="Arial" panose="020B0604020202020204" pitchFamily="34" charset="0"/>
              <a:buChar char="•"/>
            </a:pPr>
            <a:r>
              <a:rPr lang="en-US" sz="1500" dirty="0"/>
              <a:t>Writing really good lesson plans</a:t>
            </a:r>
          </a:p>
          <a:p>
            <a:pPr indent="-228600">
              <a:buFont typeface="Arial" panose="020B0604020202020204" pitchFamily="34" charset="0"/>
              <a:buChar char="•"/>
            </a:pPr>
            <a:r>
              <a:rPr lang="en-US" sz="1500" dirty="0"/>
              <a:t>Videotaping field experiences </a:t>
            </a:r>
          </a:p>
          <a:p>
            <a:pPr indent="-228600">
              <a:buFont typeface="Arial" panose="020B0604020202020204" pitchFamily="34" charset="0"/>
              <a:buChar char="•"/>
            </a:pPr>
            <a:r>
              <a:rPr lang="en-US" sz="1500" dirty="0"/>
              <a:t> Many rubrics to respond to</a:t>
            </a:r>
            <a:endParaRPr lang="en-US" sz="1500" dirty="0">
              <a:ea typeface="Calibri"/>
              <a:cs typeface="Calibri"/>
            </a:endParaRPr>
          </a:p>
          <a:p>
            <a:pPr indent="-228600">
              <a:buFont typeface="Arial" panose="020B0604020202020204" pitchFamily="34" charset="0"/>
              <a:buChar char="•"/>
            </a:pPr>
            <a:r>
              <a:rPr lang="en-US" sz="1500" dirty="0"/>
              <a:t>3-4 observations &amp; Tri-meetings</a:t>
            </a:r>
          </a:p>
          <a:p>
            <a:pPr indent="-228600">
              <a:buFont typeface="Arial" panose="020B0604020202020204" pitchFamily="34" charset="0"/>
              <a:buChar char="•"/>
            </a:pPr>
            <a:endParaRPr lang="en-US" sz="1500" dirty="0"/>
          </a:p>
        </p:txBody>
      </p:sp>
    </p:spTree>
    <p:extLst>
      <p:ext uri="{BB962C8B-B14F-4D97-AF65-F5344CB8AC3E}">
        <p14:creationId xmlns:p14="http://schemas.microsoft.com/office/powerpoint/2010/main" val="4231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4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r>
              <a:rPr lang="en" sz="3200">
                <a:latin typeface="Calibri"/>
                <a:cs typeface="Calibri"/>
              </a:rPr>
              <a:t>Intervention: Academic Success Plan</a:t>
            </a:r>
            <a:endParaRPr lang="en-US" sz="3200"/>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0" indent="0">
              <a:buNone/>
            </a:pPr>
            <a:r>
              <a:rPr lang="en">
                <a:ea typeface="+mn-lt"/>
                <a:cs typeface="+mn-lt"/>
              </a:rPr>
              <a:t>While it is hoped all candidates will meet and demonstrate all the dispositions, we realize that some teacher candidates might struggle with the dispositions that are needed for a K-6 classroom teacher. </a:t>
            </a:r>
            <a:endParaRPr lang="en-US">
              <a:ea typeface="+mn-lt"/>
              <a:cs typeface="+mn-lt"/>
            </a:endParaRPr>
          </a:p>
          <a:p>
            <a:pPr marL="0" indent="0" algn="just">
              <a:buNone/>
            </a:pPr>
            <a:endParaRPr lang="en">
              <a:ea typeface="+mn-lt"/>
              <a:cs typeface="+mn-lt"/>
            </a:endParaRPr>
          </a:p>
          <a:p>
            <a:pPr marL="0" indent="0">
              <a:buNone/>
            </a:pPr>
            <a:r>
              <a:rPr lang="en">
                <a:ea typeface="+mn-lt"/>
                <a:cs typeface="+mn-lt"/>
              </a:rPr>
              <a:t>If that occurs, an Academic Success Plan will be developed between the teacher candidate and the Elementary Education Program Coordinator or faculty advisor. </a:t>
            </a:r>
            <a:br>
              <a:rPr lang="en-US"/>
            </a:br>
            <a:endParaRPr lang="en-US">
              <a:cs typeface="Calibri"/>
            </a:endParaRPr>
          </a:p>
          <a:p>
            <a:pPr marL="0" indent="0">
              <a:buNone/>
            </a:pPr>
            <a:r>
              <a:rPr lang="en">
                <a:ea typeface="+mn-lt"/>
                <a:cs typeface="+mn-lt"/>
              </a:rPr>
              <a:t> With careful faculty advising and the completion of the Academic Success Plan, the goal is that the candidates get back on track for successful program completion.</a:t>
            </a:r>
            <a:endParaRPr lang="en">
              <a:cs typeface="Calibri" panose="020F0502020204030204"/>
            </a:endParaRPr>
          </a:p>
          <a:p>
            <a:pPr>
              <a:buNone/>
            </a:pPr>
            <a:endParaRPr lang="en"/>
          </a:p>
          <a:p>
            <a:pPr marL="0" lvl="0" indent="0" algn="l">
              <a:spcBef>
                <a:spcPts val="0"/>
              </a:spcBef>
              <a:spcAft>
                <a:spcPts val="1200"/>
              </a:spcAft>
              <a:buNone/>
            </a:pPr>
            <a:endParaRPr lang="en">
              <a:latin typeface="Calibri"/>
              <a:ea typeface="Calibri"/>
              <a:cs typeface="Calibri"/>
            </a:endParaRPr>
          </a:p>
        </p:txBody>
      </p:sp>
    </p:spTree>
    <p:extLst>
      <p:ext uri="{BB962C8B-B14F-4D97-AF65-F5344CB8AC3E}">
        <p14:creationId xmlns:p14="http://schemas.microsoft.com/office/powerpoint/2010/main" val="3288543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82826"/>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2400">
                <a:latin typeface="Calibri"/>
                <a:ea typeface="Calibri"/>
                <a:cs typeface="Calibri"/>
                <a:sym typeface="Calibri"/>
              </a:rPr>
              <a:t>Field Experience, Insurance and background checks- Tara Graves</a:t>
            </a:r>
            <a:endParaRPr sz="2400">
              <a:latin typeface="Calibri"/>
              <a:ea typeface="Calibri"/>
              <a:cs typeface="Calibri"/>
              <a:sym typeface="Calibri"/>
            </a:endParaRPr>
          </a:p>
        </p:txBody>
      </p:sp>
      <p:sp>
        <p:nvSpPr>
          <p:cNvPr id="63" name="Google Shape;63;p14"/>
          <p:cNvSpPr txBox="1">
            <a:spLocks noGrp="1"/>
          </p:cNvSpPr>
          <p:nvPr>
            <p:ph type="body" idx="1"/>
          </p:nvPr>
        </p:nvSpPr>
        <p:spPr>
          <a:xfrm>
            <a:off x="248200" y="858787"/>
            <a:ext cx="8520600" cy="3638650"/>
          </a:xfrm>
          <a:prstGeom prst="rect">
            <a:avLst/>
          </a:prstGeom>
        </p:spPr>
        <p:txBody>
          <a:bodyPr spcFirstLastPara="1" wrap="square" lIns="91425" tIns="91425" rIns="91425" bIns="91425" anchor="t" anchorCtr="0">
            <a:normAutofit fontScale="85000" lnSpcReduction="20000"/>
          </a:bodyPr>
          <a:lstStyle/>
          <a:p>
            <a:pPr indent="-457200">
              <a:spcAft>
                <a:spcPts val="1200"/>
              </a:spcAft>
            </a:pPr>
            <a:r>
              <a:rPr lang="en">
                <a:latin typeface="Calibri"/>
                <a:ea typeface="Calibri"/>
                <a:cs typeface="Calibri"/>
              </a:rPr>
              <a:t>ALL placements </a:t>
            </a:r>
            <a:r>
              <a:rPr lang="en" sz="1800">
                <a:latin typeface="Calibri"/>
                <a:ea typeface="Calibri"/>
                <a:cs typeface="Calibri"/>
              </a:rPr>
              <a:t>will be set up by Tara Graves, Education Facilitator. Once placements are secured with the host teacher, you will be sent an email with host teachers contact information. </a:t>
            </a:r>
            <a:r>
              <a:rPr lang="en">
                <a:latin typeface="Calibri"/>
                <a:ea typeface="Calibri"/>
                <a:cs typeface="Calibri"/>
              </a:rPr>
              <a:t> </a:t>
            </a:r>
          </a:p>
          <a:p>
            <a:pPr indent="-457200">
              <a:spcAft>
                <a:spcPts val="1200"/>
              </a:spcAft>
            </a:pPr>
            <a:r>
              <a:rPr lang="en">
                <a:latin typeface="Calibri"/>
                <a:ea typeface="Calibri"/>
                <a:cs typeface="Calibri"/>
              </a:rPr>
              <a:t>All Field Experience "logs" </a:t>
            </a:r>
            <a:r>
              <a:rPr lang="en" sz="1800">
                <a:latin typeface="Calibri"/>
                <a:ea typeface="Calibri"/>
                <a:cs typeface="Calibri"/>
              </a:rPr>
              <a:t>will now be completed in Watermark. Your host teacher will approve/not approve of hours/log category</a:t>
            </a:r>
            <a:r>
              <a:rPr lang="en">
                <a:latin typeface="Calibri"/>
                <a:ea typeface="Calibri"/>
                <a:cs typeface="Calibri"/>
              </a:rPr>
              <a:t>. </a:t>
            </a:r>
          </a:p>
          <a:p>
            <a:pPr indent="-457200">
              <a:spcAft>
                <a:spcPts val="1200"/>
              </a:spcAft>
            </a:pPr>
            <a:r>
              <a:rPr lang="en">
                <a:latin typeface="Calibri"/>
                <a:ea typeface="Calibri"/>
                <a:cs typeface="Calibri"/>
              </a:rPr>
              <a:t>Insurance- </a:t>
            </a:r>
            <a:r>
              <a:rPr lang="en" sz="1800">
                <a:latin typeface="Calibri"/>
                <a:ea typeface="Calibri"/>
                <a:cs typeface="Calibri"/>
              </a:rPr>
              <a:t>Students must have proof of insurance (yearly) in order to begin ANY field Experience. If you are a MITTP recipient you can arrange time with Tara to come in a complete it online with her, if not the link is in Teacher Tool Box.. (D2L) </a:t>
            </a:r>
            <a:endParaRPr lang="en">
              <a:latin typeface="Calibri"/>
              <a:ea typeface="Calibri"/>
              <a:cs typeface="Calibri"/>
            </a:endParaRPr>
          </a:p>
          <a:p>
            <a:pPr indent="-457200">
              <a:spcAft>
                <a:spcPts val="1200"/>
              </a:spcAft>
            </a:pPr>
            <a:r>
              <a:rPr lang="en">
                <a:latin typeface="Calibri"/>
                <a:ea typeface="Calibri"/>
                <a:cs typeface="Calibri"/>
              </a:rPr>
              <a:t>Background Checks- </a:t>
            </a:r>
            <a:r>
              <a:rPr lang="en" sz="1800" b="1">
                <a:latin typeface="Calibri"/>
                <a:ea typeface="Calibri"/>
                <a:cs typeface="Calibri"/>
              </a:rPr>
              <a:t>ALL</a:t>
            </a:r>
            <a:r>
              <a:rPr lang="en" sz="1800">
                <a:latin typeface="Calibri"/>
                <a:ea typeface="Calibri"/>
                <a:cs typeface="Calibri"/>
              </a:rPr>
              <a:t> students must have a Castle Branch background check prior to their field experience placements.</a:t>
            </a:r>
            <a:r>
              <a:rPr lang="en">
                <a:latin typeface="Calibri"/>
                <a:ea typeface="Calibri"/>
                <a:cs typeface="Calibri"/>
              </a:rPr>
              <a:t> </a:t>
            </a:r>
            <a:r>
              <a:rPr lang="en" sz="1800">
                <a:latin typeface="Calibri"/>
                <a:ea typeface="Calibri"/>
                <a:cs typeface="Calibri"/>
              </a:rPr>
              <a:t>If you are a MITTP recipient you can arrange time with Tara to come in a complete it online with her, If not the link is in Teacher Tool Box.. (D2L) </a:t>
            </a:r>
          </a:p>
          <a:p>
            <a:pPr indent="-457200">
              <a:spcAft>
                <a:spcPts val="1200"/>
              </a:spcAft>
            </a:pPr>
            <a:r>
              <a:rPr lang="en" sz="1800">
                <a:latin typeface="Calibri"/>
                <a:ea typeface="Calibri"/>
                <a:cs typeface="Calibri"/>
              </a:rPr>
              <a:t>ALL Documents must be current, signed and on file (background checks, Insurance, </a:t>
            </a:r>
            <a:r>
              <a:rPr lang="en" sz="1800" err="1">
                <a:latin typeface="Calibri"/>
                <a:ea typeface="Calibri"/>
                <a:cs typeface="Calibri"/>
              </a:rPr>
              <a:t>Confidentality</a:t>
            </a:r>
            <a:r>
              <a:rPr lang="en" sz="1800">
                <a:latin typeface="Calibri"/>
                <a:ea typeface="Calibri"/>
                <a:cs typeface="Calibri"/>
              </a:rPr>
              <a:t>, Code of Ethics and Dispositions) PRIOR to any field experience starting. </a:t>
            </a:r>
          </a:p>
          <a:p>
            <a:pPr indent="-457200">
              <a:spcAft>
                <a:spcPts val="1200"/>
              </a:spcAft>
            </a:pPr>
            <a:endParaRPr lang="en" sz="1800">
              <a:latin typeface="Calibri"/>
              <a:ea typeface="Calibri"/>
              <a:cs typeface="Calibri"/>
            </a:endParaRPr>
          </a:p>
          <a:p>
            <a:pPr indent="-457200">
              <a:spcAft>
                <a:spcPts val="1200"/>
              </a:spcAft>
            </a:pPr>
            <a:endParaRPr lang="en">
              <a:latin typeface="Calibri"/>
              <a:ea typeface="Calibri"/>
              <a:cs typeface="Calibri"/>
            </a:endParaRPr>
          </a:p>
        </p:txBody>
      </p:sp>
    </p:spTree>
    <p:extLst>
      <p:ext uri="{BB962C8B-B14F-4D97-AF65-F5344CB8AC3E}">
        <p14:creationId xmlns:p14="http://schemas.microsoft.com/office/powerpoint/2010/main" val="2084192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216AFA2-627C-EC9D-4D8E-EC81C3F4C8B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CA372AD-2F0C-7530-68A4-C9E8C0903927}"/>
              </a:ext>
            </a:extLst>
          </p:cNvPr>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a:extLst>
              <a:ext uri="{FF2B5EF4-FFF2-40B4-BE49-F238E27FC236}">
                <a16:creationId xmlns:a16="http://schemas.microsoft.com/office/drawing/2014/main" id="{B1C06B06-4FAD-B574-6CC5-93479E841EC7}"/>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 sz="3200" dirty="0">
                <a:latin typeface="Calibri"/>
                <a:ea typeface="Calibri"/>
                <a:cs typeface="Calibri"/>
                <a:sym typeface="Calibri"/>
              </a:rPr>
              <a:t>More scholarship Opportunities </a:t>
            </a:r>
            <a:endParaRPr sz="3220" dirty="0">
              <a:latin typeface="Calibri"/>
              <a:ea typeface="Calibri"/>
              <a:cs typeface="Calibri"/>
              <a:sym typeface="Calibri"/>
            </a:endParaRPr>
          </a:p>
        </p:txBody>
      </p:sp>
      <p:sp>
        <p:nvSpPr>
          <p:cNvPr id="63" name="Google Shape;63;p14">
            <a:extLst>
              <a:ext uri="{FF2B5EF4-FFF2-40B4-BE49-F238E27FC236}">
                <a16:creationId xmlns:a16="http://schemas.microsoft.com/office/drawing/2014/main" id="{50A49ECA-293D-271F-3667-19362BAA0ABD}"/>
              </a:ext>
            </a:extLst>
          </p:cNvPr>
          <p:cNvSpPr txBox="1">
            <a:spLocks noGrp="1"/>
          </p:cNvSpPr>
          <p:nvPr>
            <p:ph type="body" idx="1"/>
          </p:nvPr>
        </p:nvSpPr>
        <p:spPr>
          <a:prstGeom prst="rect">
            <a:avLst/>
          </a:prstGeom>
        </p:spPr>
        <p:txBody>
          <a:bodyPr spcFirstLastPara="1" wrap="square" lIns="91425" tIns="91425" rIns="91425" bIns="91425" anchor="t" anchorCtr="0">
            <a:normAutofit/>
          </a:bodyPr>
          <a:lstStyle/>
          <a:p>
            <a:pPr indent="-457200">
              <a:spcAft>
                <a:spcPts val="1200"/>
              </a:spcAft>
            </a:pPr>
            <a:r>
              <a:rPr lang="en" sz="1800" dirty="0">
                <a:latin typeface="Calibri"/>
                <a:ea typeface="Calibri"/>
                <a:cs typeface="Calibri"/>
              </a:rPr>
              <a:t>Paid Internships: </a:t>
            </a:r>
          </a:p>
          <a:p>
            <a:pPr lvl="1" indent="-457200">
              <a:spcAft>
                <a:spcPts val="1200"/>
              </a:spcAft>
            </a:pPr>
            <a:r>
              <a:rPr lang="en" sz="1000" dirty="0">
                <a:latin typeface="Calibri"/>
                <a:ea typeface="Calibri"/>
                <a:cs typeface="Calibri"/>
              </a:rPr>
              <a:t>3 available to El Ed students</a:t>
            </a:r>
          </a:p>
          <a:p>
            <a:pPr lvl="1" indent="-457200">
              <a:spcAft>
                <a:spcPts val="1200"/>
              </a:spcAft>
            </a:pPr>
            <a:r>
              <a:rPr lang="en" sz="1000" dirty="0">
                <a:latin typeface="Calibri"/>
                <a:ea typeface="Calibri"/>
                <a:cs typeface="Calibri"/>
              </a:rPr>
              <a:t> More than 10 hours of field experience </a:t>
            </a:r>
          </a:p>
          <a:p>
            <a:pPr lvl="1" indent="-457200">
              <a:spcAft>
                <a:spcPts val="1200"/>
              </a:spcAft>
            </a:pPr>
            <a:r>
              <a:rPr lang="en" sz="1000" dirty="0">
                <a:latin typeface="Calibri"/>
                <a:ea typeface="Calibri"/>
                <a:cs typeface="Calibri"/>
              </a:rPr>
              <a:t>You may be able to intern for up to 20 hours during the semester.</a:t>
            </a:r>
          </a:p>
          <a:p>
            <a:pPr lvl="1" indent="-457200">
              <a:spcAft>
                <a:spcPts val="1200"/>
              </a:spcAft>
            </a:pPr>
            <a:r>
              <a:rPr lang="en" sz="1000" dirty="0">
                <a:latin typeface="Calibri"/>
                <a:ea typeface="Calibri"/>
                <a:cs typeface="Calibri"/>
              </a:rPr>
              <a:t>Must apply to Jessica Thompson</a:t>
            </a:r>
          </a:p>
          <a:p>
            <a:pPr indent="-457200">
              <a:spcAft>
                <a:spcPts val="1200"/>
              </a:spcAft>
            </a:pPr>
            <a:r>
              <a:rPr lang="en" sz="1800" dirty="0">
                <a:latin typeface="Calibri"/>
                <a:ea typeface="Calibri"/>
                <a:cs typeface="Calibri"/>
              </a:rPr>
              <a:t>W</a:t>
            </a:r>
            <a:r>
              <a:rPr lang="en" sz="1400" dirty="0">
                <a:latin typeface="Calibri"/>
                <a:ea typeface="Calibri"/>
                <a:cs typeface="Calibri"/>
              </a:rPr>
              <a:t>orkforce Development </a:t>
            </a:r>
          </a:p>
          <a:p>
            <a:pPr lvl="1" indent="-457200">
              <a:spcAft>
                <a:spcPts val="1200"/>
              </a:spcAft>
            </a:pPr>
            <a:r>
              <a:rPr lang="en" sz="1000" dirty="0">
                <a:ea typeface="Calibri"/>
                <a:cs typeface="Calibri"/>
              </a:rPr>
              <a:t>3 available to El Ed students</a:t>
            </a:r>
          </a:p>
          <a:p>
            <a:pPr lvl="1" indent="-457200">
              <a:spcAft>
                <a:spcPts val="1200"/>
              </a:spcAft>
            </a:pPr>
            <a:r>
              <a:rPr lang="en" sz="1000" dirty="0">
                <a:ea typeface="Calibri"/>
                <a:cs typeface="Calibri"/>
              </a:rPr>
              <a:t> $1,200.00 a semester</a:t>
            </a:r>
          </a:p>
          <a:p>
            <a:pPr lvl="1" indent="-457200">
              <a:spcAft>
                <a:spcPts val="1200"/>
              </a:spcAft>
            </a:pPr>
            <a:r>
              <a:rPr lang="en" sz="1000" dirty="0">
                <a:ea typeface="Calibri"/>
                <a:cs typeface="Calibri"/>
              </a:rPr>
              <a:t>Must apply to Jessica thompson</a:t>
            </a:r>
          </a:p>
          <a:p>
            <a:pPr lvl="1" indent="-457200">
              <a:spcAft>
                <a:spcPts val="1200"/>
              </a:spcAft>
            </a:pPr>
            <a:endParaRPr lang="en" sz="1000" dirty="0">
              <a:latin typeface="Calibri"/>
              <a:ea typeface="Calibri"/>
              <a:cs typeface="Calibri"/>
            </a:endParaRPr>
          </a:p>
        </p:txBody>
      </p:sp>
    </p:spTree>
    <p:extLst>
      <p:ext uri="{BB962C8B-B14F-4D97-AF65-F5344CB8AC3E}">
        <p14:creationId xmlns:p14="http://schemas.microsoft.com/office/powerpoint/2010/main" val="127267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 sz="3200" dirty="0">
                <a:latin typeface="Calibri"/>
                <a:ea typeface="Calibri"/>
                <a:cs typeface="Calibri"/>
                <a:sym typeface="Calibri"/>
              </a:rPr>
              <a:t>Scholarships: </a:t>
            </a:r>
            <a:endParaRPr sz="3220" dirty="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a:bodyPr>
          <a:lstStyle/>
          <a:p>
            <a:pPr indent="-457200">
              <a:spcAft>
                <a:spcPts val="1200"/>
              </a:spcAft>
            </a:pPr>
            <a:r>
              <a:rPr lang="en" dirty="0">
                <a:latin typeface="Calibri"/>
                <a:ea typeface="Calibri"/>
                <a:cs typeface="Calibri"/>
              </a:rPr>
              <a:t>MITTP- </a:t>
            </a:r>
            <a:r>
              <a:rPr lang="en" sz="1200" dirty="0">
                <a:latin typeface="Calibri"/>
                <a:ea typeface="Calibri"/>
                <a:cs typeface="Calibri"/>
              </a:rPr>
              <a:t>Apply:  students must email Tara  Graves an for application. </a:t>
            </a:r>
            <a:endParaRPr lang="en-US" sz="1200" dirty="0"/>
          </a:p>
          <a:p>
            <a:pPr marL="514350" indent="285750">
              <a:spcAft>
                <a:spcPts val="1200"/>
              </a:spcAft>
            </a:pPr>
            <a:r>
              <a:rPr lang="en" sz="1800" dirty="0">
                <a:latin typeface="Calibri"/>
                <a:ea typeface="Calibri"/>
                <a:cs typeface="Calibri"/>
              </a:rPr>
              <a:t>FY: Students receiving MITTP funds, your monthly stipends may be impacted if the education team is notified of any issues with grades, attendance or disposition,</a:t>
            </a:r>
            <a:endParaRPr lang="en" dirty="0">
              <a:cs typeface="Calibri"/>
            </a:endParaRPr>
          </a:p>
          <a:p>
            <a:pPr indent="-457200">
              <a:spcAft>
                <a:spcPts val="1200"/>
              </a:spcAft>
            </a:pPr>
            <a:r>
              <a:rPr lang="en" dirty="0">
                <a:latin typeface="Calibri"/>
                <a:ea typeface="Calibri"/>
                <a:cs typeface="Calibri"/>
              </a:rPr>
              <a:t>Student Teaching Grant: </a:t>
            </a:r>
            <a:r>
              <a:rPr lang="en" sz="1200" dirty="0">
                <a:latin typeface="Calibri"/>
                <a:ea typeface="Calibri"/>
                <a:cs typeface="Calibri"/>
              </a:rPr>
              <a:t>apply to the website listed.</a:t>
            </a:r>
          </a:p>
          <a:p>
            <a:pPr marL="742950" indent="-228600"/>
            <a:r>
              <a:rPr lang="en-US" sz="1800" dirty="0">
                <a:latin typeface="Calibri"/>
                <a:ea typeface="Calibri"/>
                <a:cs typeface="Calibri"/>
              </a:rPr>
              <a:t>This grant is provided only when students are completing their student teaching. </a:t>
            </a:r>
            <a:endParaRPr lang="en" sz="1800" dirty="0">
              <a:latin typeface="Calibri"/>
              <a:ea typeface="Calibri"/>
              <a:cs typeface="Calibri"/>
            </a:endParaRPr>
          </a:p>
          <a:p>
            <a:pPr marL="742950" indent="-228600"/>
            <a:r>
              <a:rPr lang="en-US" sz="1800" dirty="0">
                <a:latin typeface="Calibri"/>
                <a:ea typeface="Calibri"/>
                <a:cs typeface="Calibri"/>
              </a:rPr>
              <a:t>Application Website: </a:t>
            </a:r>
            <a:r>
              <a:rPr lang="en-US" sz="1800" u="sng" dirty="0">
                <a:solidFill>
                  <a:srgbClr val="0563C1"/>
                </a:solidFill>
                <a:latin typeface="Calibri"/>
                <a:ea typeface="Calibri"/>
                <a:cs typeface="Calibri"/>
                <a:hlinkClick r:id="rId4"/>
              </a:rPr>
              <a:t>Minnesota Student Teacher Grants (state.mn.us)</a:t>
            </a:r>
            <a:r>
              <a:rPr lang="en-US" sz="1800" dirty="0">
                <a:latin typeface="Calibri"/>
                <a:ea typeface="Calibri"/>
                <a:cs typeface="Calibri"/>
              </a:rPr>
              <a:t> </a:t>
            </a:r>
            <a:endParaRPr lang="en" sz="1800" dirty="0">
              <a:latin typeface="Calibri"/>
              <a:ea typeface="Calibri"/>
              <a:cs typeface="Calibri"/>
            </a:endParaRPr>
          </a:p>
          <a:p>
            <a:pPr marL="742950" indent="-228600"/>
            <a:r>
              <a:rPr lang="en-US" sz="1800" dirty="0">
                <a:latin typeface="Calibri"/>
                <a:ea typeface="Calibri"/>
                <a:cs typeface="Calibri"/>
              </a:rPr>
              <a:t>$7,500.00</a:t>
            </a:r>
            <a:r>
              <a:rPr lang="en-US" sz="1800" b="1" dirty="0">
                <a:latin typeface="Calibri"/>
                <a:ea typeface="Calibri"/>
                <a:cs typeface="Calibri"/>
              </a:rPr>
              <a:t> </a:t>
            </a:r>
            <a:r>
              <a:rPr lang="en-US" sz="1800" dirty="0">
                <a:latin typeface="Calibri"/>
                <a:ea typeface="Calibri"/>
                <a:cs typeface="Calibri"/>
              </a:rPr>
              <a:t> </a:t>
            </a:r>
            <a:endParaRPr lang="en" sz="1800" dirty="0">
              <a:latin typeface="Calibri"/>
              <a:ea typeface="Calibri"/>
              <a:cs typeface="Calibri"/>
            </a:endParaRPr>
          </a:p>
          <a:p>
            <a:pPr indent="-457200">
              <a:spcAft>
                <a:spcPts val="1200"/>
              </a:spcAft>
            </a:pPr>
            <a:endParaRPr lang="en" sz="1800" dirty="0">
              <a:latin typeface="Calibri"/>
              <a:ea typeface="Calibri"/>
              <a:cs typeface="Calibri"/>
            </a:endParaRPr>
          </a:p>
        </p:txBody>
      </p:sp>
    </p:spTree>
    <p:extLst>
      <p:ext uri="{BB962C8B-B14F-4D97-AF65-F5344CB8AC3E}">
        <p14:creationId xmlns:p14="http://schemas.microsoft.com/office/powerpoint/2010/main" val="384376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CFAC591-800B-8D8B-49EF-55981DF10014}"/>
              </a:ext>
            </a:extLst>
          </p:cNvPr>
          <p:cNvSpPr>
            <a:spLocks noGrp="1"/>
          </p:cNvSpPr>
          <p:nvPr>
            <p:ph type="title"/>
          </p:nvPr>
        </p:nvSpPr>
        <p:spPr>
          <a:xfrm>
            <a:off x="3973321" y="480060"/>
            <a:ext cx="4688333" cy="2674620"/>
          </a:xfrm>
        </p:spPr>
        <p:txBody>
          <a:bodyPr vert="horz" lIns="91440" tIns="45720" rIns="91440" bIns="45720" rtlCol="0" anchor="b">
            <a:normAutofit/>
          </a:bodyPr>
          <a:lstStyle/>
          <a:p>
            <a:r>
              <a:rPr lang="en-US" sz="4100"/>
              <a:t>Welcome/Boozhoo</a:t>
            </a:r>
          </a:p>
        </p:txBody>
      </p:sp>
      <p:sp>
        <p:nvSpPr>
          <p:cNvPr id="6" name="Text Placeholder 5">
            <a:extLst>
              <a:ext uri="{FF2B5EF4-FFF2-40B4-BE49-F238E27FC236}">
                <a16:creationId xmlns:a16="http://schemas.microsoft.com/office/drawing/2014/main" id="{00F9ECC7-F708-4168-BF4D-350829267FC0}"/>
              </a:ext>
            </a:extLst>
          </p:cNvPr>
          <p:cNvSpPr>
            <a:spLocks noGrp="1"/>
          </p:cNvSpPr>
          <p:nvPr>
            <p:ph type="body" sz="half" idx="2"/>
          </p:nvPr>
        </p:nvSpPr>
        <p:spPr>
          <a:xfrm>
            <a:off x="3973320" y="3477006"/>
            <a:ext cx="4688333" cy="1179576"/>
          </a:xfrm>
        </p:spPr>
        <p:txBody>
          <a:bodyPr vert="horz" lIns="91440" tIns="45720" rIns="91440" bIns="45720" rtlCol="0">
            <a:normAutofit/>
          </a:bodyPr>
          <a:lstStyle/>
          <a:p>
            <a:r>
              <a:rPr lang="en-US" sz="2400"/>
              <a:t>President Anita Hanson</a:t>
            </a:r>
          </a:p>
        </p:txBody>
      </p:sp>
      <p:pic>
        <p:nvPicPr>
          <p:cNvPr id="8" name="Picture Placeholder 7" descr="A person holding a microphone and looking at a child&#10;&#10;AI-generated content may be incorrect.">
            <a:extLst>
              <a:ext uri="{FF2B5EF4-FFF2-40B4-BE49-F238E27FC236}">
                <a16:creationId xmlns:a16="http://schemas.microsoft.com/office/drawing/2014/main" id="{A69D1AD5-C5C4-CA4B-DDA6-77DB9751224A}"/>
              </a:ext>
            </a:extLst>
          </p:cNvPr>
          <p:cNvPicPr>
            <a:picLocks noGrp="1" noChangeAspect="1"/>
          </p:cNvPicPr>
          <p:nvPr>
            <p:ph type="pic" idx="1"/>
          </p:nvPr>
        </p:nvPicPr>
        <p:blipFill>
          <a:blip r:embed="rId3"/>
          <a:srcRect r="-3" b="1707"/>
          <a:stretch>
            <a:fillRect/>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9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330695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3C1B90AA-3190-F9BA-F260-F5F4FFDDBCB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33DFCF7B-1000-0D8C-5BA1-D331CBB218D1}"/>
              </a:ext>
            </a:extLst>
          </p:cNvPr>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a:extLst>
              <a:ext uri="{FF2B5EF4-FFF2-40B4-BE49-F238E27FC236}">
                <a16:creationId xmlns:a16="http://schemas.microsoft.com/office/drawing/2014/main" id="{908DDC3B-2F60-70F3-EF32-CCFBB66E2DD5}"/>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lnSpc>
                <a:spcPct val="100000"/>
              </a:lnSpc>
            </a:pPr>
            <a:endParaRPr lang="en-US" sz="1100" dirty="0">
              <a:solidFill>
                <a:srgbClr val="444444"/>
              </a:solidFill>
              <a:latin typeface="Calibri"/>
              <a:ea typeface="Calibri"/>
              <a:cs typeface="Calibri"/>
            </a:endParaRPr>
          </a:p>
          <a:p>
            <a:pPr marL="0" lvl="0" indent="0" algn="ctr">
              <a:spcBef>
                <a:spcPts val="0"/>
              </a:spcBef>
              <a:spcAft>
                <a:spcPts val="0"/>
              </a:spcAft>
              <a:buSzPts val="990"/>
              <a:buNone/>
            </a:pPr>
            <a:r>
              <a:rPr lang="en" sz="3200" dirty="0">
                <a:latin typeface="Calibri"/>
                <a:ea typeface="Calibri"/>
                <a:cs typeface="Calibri"/>
              </a:rPr>
              <a:t>Agenda</a:t>
            </a:r>
          </a:p>
        </p:txBody>
      </p:sp>
      <p:sp>
        <p:nvSpPr>
          <p:cNvPr id="3" name="Content Placeholder 2">
            <a:extLst>
              <a:ext uri="{FF2B5EF4-FFF2-40B4-BE49-F238E27FC236}">
                <a16:creationId xmlns:a16="http://schemas.microsoft.com/office/drawing/2014/main" id="{7F256281-030A-A5F0-BC1A-4C5D49823B0C}"/>
              </a:ext>
            </a:extLst>
          </p:cNvPr>
          <p:cNvSpPr>
            <a:spLocks noGrp="1"/>
          </p:cNvSpPr>
          <p:nvPr>
            <p:ph idx="1"/>
          </p:nvPr>
        </p:nvSpPr>
        <p:spPr>
          <a:xfrm>
            <a:off x="628650" y="1369219"/>
            <a:ext cx="7653612" cy="2724038"/>
          </a:xfrm>
        </p:spPr>
        <p:txBody>
          <a:bodyPr>
            <a:normAutofit fontScale="25000" lnSpcReduction="20000"/>
          </a:bodyPr>
          <a:lstStyle/>
          <a:p>
            <a:pPr marL="0" lvl="0" indent="0" algn="ctr">
              <a:buNone/>
            </a:pPr>
            <a:r>
              <a:rPr lang="en-US" dirty="0"/>
              <a:t>Opening Prayer-</a:t>
            </a:r>
            <a:r>
              <a:rPr lang="en-US" dirty="0" err="1"/>
              <a:t>Lyz</a:t>
            </a:r>
            <a:r>
              <a:rPr lang="en-US" dirty="0"/>
              <a:t> Jaakola</a:t>
            </a:r>
          </a:p>
          <a:p>
            <a:pPr marL="0" lvl="0" indent="0" algn="ctr">
              <a:buNone/>
            </a:pPr>
            <a:r>
              <a:rPr lang="en-US" dirty="0"/>
              <a:t>Welcome: President Anita Hanson</a:t>
            </a:r>
          </a:p>
          <a:p>
            <a:pPr marL="0" lvl="0" indent="0" algn="ctr">
              <a:buNone/>
            </a:pPr>
            <a:r>
              <a:rPr lang="en-US" dirty="0"/>
              <a:t>Introductions of the Elementary Education Team </a:t>
            </a:r>
          </a:p>
          <a:p>
            <a:pPr marL="0" lvl="0" indent="0" algn="ctr">
              <a:buNone/>
            </a:pPr>
            <a:r>
              <a:rPr lang="en-US" dirty="0"/>
              <a:t>Sara Montgomery, Jessica Thompson, Tara Graves, Dawn Quigley</a:t>
            </a:r>
          </a:p>
          <a:p>
            <a:pPr marL="0" lvl="0" indent="0" algn="ctr">
              <a:buNone/>
            </a:pPr>
            <a:r>
              <a:rPr lang="en-US" dirty="0"/>
              <a:t>What is the Induction Ceremony?</a:t>
            </a:r>
          </a:p>
          <a:p>
            <a:pPr marL="0" lvl="0" indent="0" algn="ctr">
              <a:buNone/>
            </a:pPr>
            <a:r>
              <a:rPr lang="en-US" dirty="0"/>
              <a:t>Elementary Education Vision and Mission</a:t>
            </a:r>
          </a:p>
          <a:p>
            <a:pPr marL="0" lvl="0" indent="0" algn="ctr">
              <a:buNone/>
            </a:pPr>
            <a:r>
              <a:rPr lang="en-US" dirty="0"/>
              <a:t>Program Requirements</a:t>
            </a:r>
          </a:p>
          <a:p>
            <a:pPr marL="0" lvl="0" indent="0" algn="ctr">
              <a:buNone/>
            </a:pPr>
            <a:r>
              <a:rPr lang="en-US" dirty="0"/>
              <a:t>Higher Expectations at the Jr and Sr Years</a:t>
            </a:r>
          </a:p>
          <a:p>
            <a:pPr marL="0" lvl="0" indent="0" algn="ctr">
              <a:buNone/>
            </a:pPr>
            <a:r>
              <a:rPr lang="en-US" dirty="0"/>
              <a:t>Student Teaching</a:t>
            </a:r>
          </a:p>
          <a:p>
            <a:pPr marL="0" lvl="0" indent="0" algn="ctr">
              <a:buNone/>
            </a:pPr>
            <a:r>
              <a:rPr lang="en-US" dirty="0"/>
              <a:t>Field Experience</a:t>
            </a:r>
          </a:p>
          <a:p>
            <a:pPr marL="0" lvl="0" indent="0" algn="ctr">
              <a:buNone/>
            </a:pPr>
            <a:r>
              <a:rPr lang="en-US" dirty="0"/>
              <a:t>Opportunities (both financial and classroom)</a:t>
            </a:r>
          </a:p>
          <a:p>
            <a:pPr marL="0" lvl="0" indent="0" algn="ctr">
              <a:buNone/>
            </a:pPr>
            <a:r>
              <a:rPr lang="en-US" dirty="0"/>
              <a:t>Pinning</a:t>
            </a:r>
          </a:p>
          <a:p>
            <a:pPr marL="0" lvl="0" indent="0" algn="ctr">
              <a:buNone/>
            </a:pPr>
            <a:r>
              <a:rPr lang="en-US" dirty="0"/>
              <a:t>Refreshments </a:t>
            </a:r>
          </a:p>
          <a:p>
            <a:endParaRPr lang="en-US" dirty="0"/>
          </a:p>
        </p:txBody>
      </p:sp>
    </p:spTree>
    <p:extLst>
      <p:ext uri="{BB962C8B-B14F-4D97-AF65-F5344CB8AC3E}">
        <p14:creationId xmlns:p14="http://schemas.microsoft.com/office/powerpoint/2010/main" val="2859435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70338"/>
            <a:ext cx="9144003" cy="5143501"/>
          </a:xfrm>
          <a:prstGeom prst="rect">
            <a:avLst/>
          </a:prstGeom>
          <a:noFill/>
          <a:ln>
            <a:noFill/>
          </a:ln>
        </p:spPr>
      </p:pic>
      <p:sp>
        <p:nvSpPr>
          <p:cNvPr id="62" name="Google Shape;62;p14"/>
          <p:cNvSpPr txBox="1">
            <a:spLocks noGrp="1"/>
          </p:cNvSpPr>
          <p:nvPr>
            <p:ph type="title"/>
          </p:nvPr>
        </p:nvSpPr>
        <p:spPr>
          <a:xfrm>
            <a:off x="629841" y="342900"/>
            <a:ext cx="2611041" cy="833438"/>
          </a:xfrm>
          <a:prstGeom prst="rect">
            <a:avLst/>
          </a:prstGeom>
        </p:spPr>
        <p:txBody>
          <a:bodyPr spcFirstLastPara="1" wrap="square" lIns="91425" tIns="91425" rIns="91425" bIns="91425" anchor="t" anchorCtr="0">
            <a:noAutofit/>
          </a:bodyPr>
          <a:lstStyle/>
          <a:p>
            <a:pPr algn="ctr">
              <a:buSzPts val="990"/>
            </a:pPr>
            <a:r>
              <a:rPr lang="en-US" sz="2000">
                <a:latin typeface="Calibri"/>
                <a:ea typeface="Calibri"/>
                <a:cs typeface="Calibri"/>
                <a:sym typeface="Calibri"/>
              </a:rPr>
              <a:t>FDLTCC Elementary Education Team</a:t>
            </a:r>
            <a:endParaRPr lang="en-US" sz="2000">
              <a:latin typeface="Calibri"/>
              <a:ea typeface="Calibri"/>
              <a:cs typeface="Calibri"/>
            </a:endParaRPr>
          </a:p>
        </p:txBody>
      </p:sp>
      <p:pic>
        <p:nvPicPr>
          <p:cNvPr id="3" name="Picture Placeholder 2" descr="A group of women posing for a photo&#10;&#10;AI-generated content may be incorrect.">
            <a:extLst>
              <a:ext uri="{FF2B5EF4-FFF2-40B4-BE49-F238E27FC236}">
                <a16:creationId xmlns:a16="http://schemas.microsoft.com/office/drawing/2014/main" id="{682D22F0-E123-E59A-3389-C71394F3D0E5}"/>
              </a:ext>
            </a:extLst>
          </p:cNvPr>
          <p:cNvPicPr>
            <a:picLocks noGrp="1" noChangeAspect="1"/>
          </p:cNvPicPr>
          <p:nvPr>
            <p:ph type="pic" idx="1"/>
          </p:nvPr>
        </p:nvPicPr>
        <p:blipFill>
          <a:blip r:embed="rId4"/>
          <a:srcRect l="3926" r="3926"/>
          <a:stretch/>
        </p:blipFill>
        <p:spPr>
          <a:prstGeom prst="rect">
            <a:avLst/>
          </a:prstGeom>
        </p:spPr>
      </p:pic>
      <p:sp>
        <p:nvSpPr>
          <p:cNvPr id="63" name="Google Shape;63;p14"/>
          <p:cNvSpPr txBox="1">
            <a:spLocks noGrp="1"/>
          </p:cNvSpPr>
          <p:nvPr>
            <p:ph type="body" sz="half" idx="2"/>
          </p:nvPr>
        </p:nvSpPr>
        <p:spPr>
          <a:prstGeom prst="rect">
            <a:avLst/>
          </a:prstGeom>
        </p:spPr>
        <p:txBody>
          <a:bodyPr spcFirstLastPara="1" vert="horz" wrap="square" lIns="91425" tIns="91425" rIns="91425" bIns="91425" rtlCol="0" anchor="t" anchorCtr="0">
            <a:noAutofit/>
          </a:bodyPr>
          <a:lstStyle/>
          <a:p>
            <a:pPr>
              <a:spcBef>
                <a:spcPts val="0"/>
              </a:spcBef>
              <a:spcAft>
                <a:spcPts val="1200"/>
              </a:spcAft>
            </a:pPr>
            <a:r>
              <a:rPr lang="en-US" sz="1200">
                <a:latin typeface="Calibri"/>
                <a:ea typeface="Calibri"/>
                <a:cs typeface="Calibri"/>
                <a:sym typeface="Calibri"/>
              </a:rPr>
              <a:t>Sara Montgomery, Dean of Education</a:t>
            </a:r>
            <a:endParaRPr lang="en-US" sz="1200">
              <a:ea typeface="Calibri"/>
              <a:cs typeface="Calibri"/>
            </a:endParaRPr>
          </a:p>
          <a:p>
            <a:pPr>
              <a:spcAft>
                <a:spcPts val="1200"/>
              </a:spcAft>
            </a:pPr>
            <a:r>
              <a:rPr lang="en-US" sz="1200">
                <a:latin typeface="Calibri"/>
                <a:ea typeface="Calibri"/>
                <a:cs typeface="Calibri"/>
              </a:rPr>
              <a:t>Dr. Dawn Quigley, Elementary Education Faculty, Advisor, Student Teacher Supervisor</a:t>
            </a:r>
          </a:p>
          <a:p>
            <a:pPr>
              <a:spcAft>
                <a:spcPts val="1200"/>
              </a:spcAft>
            </a:pPr>
            <a:r>
              <a:rPr lang="en-US" sz="1200">
                <a:latin typeface="Calibri"/>
                <a:ea typeface="Calibri"/>
                <a:cs typeface="Calibri"/>
                <a:sym typeface="Calibri"/>
              </a:rPr>
              <a:t>Tara Graves, Education Facilitator, Advisor, Field experience Coor.</a:t>
            </a:r>
            <a:endParaRPr lang="en-US" sz="1200">
              <a:latin typeface="Calibri"/>
              <a:ea typeface="Calibri"/>
              <a:cs typeface="Calibri"/>
            </a:endParaRPr>
          </a:p>
          <a:p>
            <a:pPr>
              <a:spcAft>
                <a:spcPts val="1200"/>
              </a:spcAft>
            </a:pPr>
            <a:r>
              <a:rPr lang="en-US" sz="1200">
                <a:latin typeface="Calibri"/>
                <a:ea typeface="Calibri"/>
                <a:cs typeface="Calibri"/>
              </a:rPr>
              <a:t>Jessica Thompson, Elementary Education Program Coordinator, faculty</a:t>
            </a:r>
          </a:p>
          <a:p>
            <a:pPr>
              <a:spcAft>
                <a:spcPts val="1200"/>
              </a:spcAft>
            </a:pPr>
            <a:r>
              <a:rPr lang="en-US" sz="1200">
                <a:latin typeface="Calibri"/>
                <a:ea typeface="Calibri"/>
                <a:cs typeface="Calibri"/>
                <a:sym typeface="Calibri"/>
              </a:rPr>
              <a:t>Education and FDLTCC Faculty</a:t>
            </a:r>
            <a:endParaRPr sz="1200">
              <a:latin typeface="Calibri"/>
              <a:ea typeface="Calibri"/>
              <a:cs typeface="Calibri"/>
            </a:endParaRPr>
          </a:p>
        </p:txBody>
      </p:sp>
    </p:spTree>
    <p:extLst>
      <p:ext uri="{BB962C8B-B14F-4D97-AF65-F5344CB8AC3E}">
        <p14:creationId xmlns:p14="http://schemas.microsoft.com/office/powerpoint/2010/main" val="283547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598125" y="246888"/>
            <a:ext cx="5066720" cy="1337310"/>
          </a:xfrm>
          <a:prstGeom prst="rect">
            <a:avLst/>
          </a:prstGeom>
        </p:spPr>
        <p:txBody>
          <a:bodyPr spcFirstLastPara="1" vert="horz" lIns="91440" tIns="45720" rIns="91440" bIns="45720" rtlCol="0" anchor="b" anchorCtr="0">
            <a:normAutofit/>
          </a:bodyPr>
          <a:lstStyle/>
          <a:p>
            <a:pPr marL="0" lvl="0" indent="0">
              <a:spcAft>
                <a:spcPts val="0"/>
              </a:spcAft>
              <a:buSzPts val="990"/>
            </a:pPr>
            <a:r>
              <a:rPr lang="en-US" sz="4100">
                <a:sym typeface="Calibri"/>
              </a:rPr>
              <a:t>What is induction?</a:t>
            </a:r>
          </a:p>
        </p:txBody>
      </p:sp>
      <p:pic>
        <p:nvPicPr>
          <p:cNvPr id="5" name="Picture 4" descr="A person in a graduation cap and gown&#10;&#10;AI-generated content may be incorrect.">
            <a:extLst>
              <a:ext uri="{FF2B5EF4-FFF2-40B4-BE49-F238E27FC236}">
                <a16:creationId xmlns:a16="http://schemas.microsoft.com/office/drawing/2014/main" id="{BC9D30AB-6CBC-2621-7591-40EE236AC8EB}"/>
              </a:ext>
            </a:extLst>
          </p:cNvPr>
          <p:cNvPicPr>
            <a:picLocks noChangeAspect="1"/>
          </p:cNvPicPr>
          <p:nvPr/>
        </p:nvPicPr>
        <p:blipFill>
          <a:blip r:embed="rId3"/>
          <a:stretch>
            <a:fillRect/>
          </a:stretch>
        </p:blipFill>
        <p:spPr>
          <a:xfrm rot="5400000">
            <a:off x="112823" y="849863"/>
            <a:ext cx="2930652" cy="2197989"/>
          </a:xfrm>
          <a:prstGeom prst="rect">
            <a:avLst/>
          </a:prstGeom>
        </p:spPr>
      </p:pic>
      <p:sp>
        <p:nvSpPr>
          <p:cNvPr id="10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120" y="179679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Google Shape;63;p14"/>
          <p:cNvSpPr txBox="1">
            <a:spLocks noGrp="1"/>
          </p:cNvSpPr>
          <p:nvPr>
            <p:ph type="body" sz="half" idx="2"/>
          </p:nvPr>
        </p:nvSpPr>
        <p:spPr>
          <a:xfrm>
            <a:off x="3598120" y="2029968"/>
            <a:ext cx="5066720" cy="2612898"/>
          </a:xfrm>
          <a:prstGeom prst="rect">
            <a:avLst/>
          </a:prstGeom>
        </p:spPr>
        <p:txBody>
          <a:bodyPr spcFirstLastPara="1" vert="horz" lIns="91440" tIns="45720" rIns="91440" bIns="45720" rtlCol="0" anchorCtr="0">
            <a:normAutofit/>
          </a:bodyPr>
          <a:lstStyle/>
          <a:p>
            <a:pPr marL="0" indent="-228600">
              <a:spcAft>
                <a:spcPts val="1200"/>
              </a:spcAft>
              <a:buFont typeface="Arial" panose="020B0604020202020204" pitchFamily="34" charset="0"/>
              <a:buChar char="•"/>
            </a:pPr>
            <a:r>
              <a:rPr lang="en-US" sz="1700">
                <a:effectLst/>
              </a:rPr>
              <a:t>The induction ceremony is a pivotal moment in your teacher education program. It is significant because it is the acceptance into the Elementary Education program and recognition of your growth as a student preparing to be a professional leader in the education system. </a:t>
            </a:r>
          </a:p>
          <a:p>
            <a:pPr marL="0" lvl="0" indent="-228600">
              <a:spcBef>
                <a:spcPts val="0"/>
              </a:spcBef>
              <a:spcAft>
                <a:spcPts val="1200"/>
              </a:spcAft>
              <a:buFont typeface="Arial" panose="020B0604020202020204" pitchFamily="34" charset="0"/>
              <a:buChar char="•"/>
            </a:pPr>
            <a:endParaRPr lang="en-US" sz="1700">
              <a:sym typeface="Calibri"/>
            </a:endParaRPr>
          </a:p>
        </p:txBody>
      </p:sp>
      <p:sp>
        <p:nvSpPr>
          <p:cNvPr id="7" name="Content Placeholder 6">
            <a:extLst>
              <a:ext uri="{FF2B5EF4-FFF2-40B4-BE49-F238E27FC236}">
                <a16:creationId xmlns:a16="http://schemas.microsoft.com/office/drawing/2014/main" id="{57973750-1B73-37D3-29FC-C9B51A5116B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9122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 sz="3200">
                <a:latin typeface="Calibri"/>
                <a:ea typeface="Calibri"/>
                <a:cs typeface="Calibri"/>
                <a:sym typeface="Calibri"/>
              </a:rPr>
              <a:t>Elementary Education</a:t>
            </a:r>
            <a:endParaRPr sz="322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lnSpcReduction="10000"/>
          </a:bodyPr>
          <a:lstStyle/>
          <a:p>
            <a:pPr marL="114300" indent="0" algn="l" rtl="0" fontAlgn="base">
              <a:buNone/>
            </a:pPr>
            <a:r>
              <a:rPr lang="en-US" sz="1800" b="1" i="0">
                <a:solidFill>
                  <a:srgbClr val="000000"/>
                </a:solidFill>
                <a:effectLst/>
                <a:latin typeface="Calibri"/>
                <a:cs typeface="Calibri"/>
              </a:rPr>
              <a:t>Vision</a:t>
            </a:r>
            <a:r>
              <a:rPr lang="en-US" sz="1800" b="0" i="0">
                <a:solidFill>
                  <a:srgbClr val="000000"/>
                </a:solidFill>
                <a:effectLst/>
                <a:latin typeface="Calibri"/>
                <a:cs typeface="Calibri"/>
              </a:rPr>
              <a:t> </a:t>
            </a:r>
            <a:endParaRPr lang="en-US" b="0" i="0">
              <a:solidFill>
                <a:srgbClr val="000000"/>
              </a:solidFill>
              <a:effectLst/>
              <a:latin typeface="Calibri"/>
              <a:cs typeface="Calibri"/>
            </a:endParaRPr>
          </a:p>
          <a:p>
            <a:pPr fontAlgn="base"/>
            <a:r>
              <a:rPr lang="en-US" sz="1800" b="0" i="0">
                <a:solidFill>
                  <a:srgbClr val="000000"/>
                </a:solidFill>
                <a:effectLst/>
                <a:latin typeface="Calibri"/>
                <a:cs typeface="Calibri"/>
              </a:rPr>
              <a:t>The vision of the FDLTCCC </a:t>
            </a:r>
            <a:r>
              <a:rPr lang="en-US" sz="1800">
                <a:solidFill>
                  <a:srgbClr val="000000"/>
                </a:solidFill>
                <a:latin typeface="Calibri"/>
                <a:cs typeface="Calibri"/>
              </a:rPr>
              <a:t>Elementary Education program </a:t>
            </a:r>
            <a:r>
              <a:rPr lang="en-US" sz="1800" b="0" i="0">
                <a:solidFill>
                  <a:srgbClr val="000000"/>
                </a:solidFill>
                <a:effectLst/>
                <a:latin typeface="Calibri"/>
                <a:cs typeface="Calibri"/>
              </a:rPr>
              <a:t>is to be transformational leaders in culturally responsive pedagogy and Indigenous knowledge by embracing </a:t>
            </a:r>
            <a:r>
              <a:rPr lang="en-US" sz="1800" b="0" i="0" err="1">
                <a:solidFill>
                  <a:srgbClr val="000000"/>
                </a:solidFill>
                <a:effectLst/>
                <a:latin typeface="Calibri"/>
                <a:cs typeface="Calibri"/>
              </a:rPr>
              <a:t>Niindaa’iwedaa</a:t>
            </a:r>
            <a:r>
              <a:rPr lang="en-US" sz="1800" b="0" i="0">
                <a:solidFill>
                  <a:srgbClr val="000000"/>
                </a:solidFill>
                <a:effectLst/>
                <a:latin typeface="Calibri"/>
                <a:cs typeface="Calibri"/>
              </a:rPr>
              <a:t> </a:t>
            </a:r>
            <a:r>
              <a:rPr lang="en-US" sz="1800" b="0" i="0" err="1">
                <a:solidFill>
                  <a:srgbClr val="000000"/>
                </a:solidFill>
                <a:effectLst/>
                <a:latin typeface="Calibri"/>
                <a:cs typeface="Calibri"/>
              </a:rPr>
              <a:t>o’o</a:t>
            </a:r>
            <a:r>
              <a:rPr lang="en-US" sz="1800" b="0" i="0">
                <a:solidFill>
                  <a:srgbClr val="000000"/>
                </a:solidFill>
                <a:effectLst/>
                <a:latin typeface="Calibri"/>
                <a:cs typeface="Calibri"/>
              </a:rPr>
              <a:t> </a:t>
            </a:r>
            <a:r>
              <a:rPr lang="en-US" sz="1800" b="0" i="0" err="1">
                <a:solidFill>
                  <a:srgbClr val="000000"/>
                </a:solidFill>
                <a:effectLst/>
                <a:latin typeface="Calibri"/>
                <a:cs typeface="Calibri"/>
              </a:rPr>
              <a:t>gikendaasowin</a:t>
            </a:r>
            <a:r>
              <a:rPr lang="en-US" sz="1800" b="0" i="0">
                <a:solidFill>
                  <a:srgbClr val="000000"/>
                </a:solidFill>
                <a:effectLst/>
                <a:latin typeface="Calibri"/>
                <a:cs typeface="Calibri"/>
              </a:rPr>
              <a:t>, which means sending knowledge into the future by embedding Anishinaabe knowledge, culture, and traditions into the curriculum and instilling these teaching practices in our future educators. </a:t>
            </a:r>
            <a:endParaRPr lang="en-US">
              <a:solidFill>
                <a:srgbClr val="000000"/>
              </a:solidFill>
              <a:latin typeface="Calibri"/>
              <a:cs typeface="Calibri"/>
            </a:endParaRPr>
          </a:p>
          <a:p>
            <a:pPr algn="l" rtl="0" fontAlgn="base"/>
            <a:endParaRPr lang="en-US" sz="1800" b="0" i="0">
              <a:solidFill>
                <a:srgbClr val="000000"/>
              </a:solidFill>
              <a:effectLst/>
              <a:latin typeface="Segoe UI" panose="020B0502040204020203" pitchFamily="34" charset="0"/>
            </a:endParaRPr>
          </a:p>
          <a:p>
            <a:pPr marL="114300" indent="0" algn="l" rtl="0" fontAlgn="base">
              <a:buNone/>
            </a:pPr>
            <a:endParaRPr lang="en-US" b="0" i="0">
              <a:solidFill>
                <a:srgbClr val="000000"/>
              </a:solidFill>
              <a:effectLst/>
              <a:latin typeface="Segoe UI" panose="020B0502040204020203" pitchFamily="34" charset="0"/>
            </a:endParaRPr>
          </a:p>
          <a:p>
            <a:pPr marL="114300" indent="0" algn="just" rtl="0" fontAlgn="base">
              <a:buNone/>
            </a:pPr>
            <a:r>
              <a:rPr lang="en-US" sz="1800" b="1" i="0">
                <a:solidFill>
                  <a:srgbClr val="000000"/>
                </a:solidFill>
                <a:effectLst/>
                <a:latin typeface="Calibri"/>
                <a:cs typeface="Calibri"/>
              </a:rPr>
              <a:t>Mission</a:t>
            </a:r>
            <a:r>
              <a:rPr lang="en-US" sz="1800" b="0" i="0">
                <a:solidFill>
                  <a:srgbClr val="000000"/>
                </a:solidFill>
                <a:effectLst/>
                <a:latin typeface="Calibri"/>
                <a:cs typeface="Calibri"/>
              </a:rPr>
              <a:t> </a:t>
            </a:r>
            <a:endParaRPr lang="en-US" b="0" i="0">
              <a:solidFill>
                <a:srgbClr val="000000"/>
              </a:solidFill>
              <a:effectLst/>
              <a:latin typeface="Calibri"/>
              <a:cs typeface="Calibri"/>
            </a:endParaRPr>
          </a:p>
          <a:p>
            <a:pPr algn="just" fontAlgn="base"/>
            <a:r>
              <a:rPr lang="en-US" sz="1800" b="0" i="0">
                <a:solidFill>
                  <a:srgbClr val="000000"/>
                </a:solidFill>
                <a:effectLst/>
                <a:latin typeface="Calibri"/>
                <a:cs typeface="Calibri"/>
              </a:rPr>
              <a:t>The mission of the FDLTCC </a:t>
            </a:r>
            <a:r>
              <a:rPr lang="en-US" sz="1800">
                <a:solidFill>
                  <a:srgbClr val="000000"/>
                </a:solidFill>
                <a:latin typeface="Calibri"/>
                <a:cs typeface="Calibri"/>
              </a:rPr>
              <a:t>Elementary Education program</a:t>
            </a:r>
            <a:r>
              <a:rPr lang="en-US" sz="1800" b="0" i="0">
                <a:solidFill>
                  <a:srgbClr val="000000"/>
                </a:solidFill>
                <a:effectLst/>
                <a:latin typeface="Calibri"/>
                <a:cs typeface="Calibri"/>
              </a:rPr>
              <a:t> is to work within our communities to prepare caring, competent educators by promoting equitable, inclusive, and transformative educational practices that are based on Anishinaabe knowledge, traditions, and culture. </a:t>
            </a:r>
            <a:endParaRPr lang="en-US" b="0" i="0">
              <a:solidFill>
                <a:srgbClr val="000000"/>
              </a:solidFill>
              <a:effectLst/>
              <a:latin typeface="Calibri"/>
              <a:cs typeface="Calibri"/>
            </a:endParaRPr>
          </a:p>
          <a:p>
            <a:pPr marL="0" lvl="0" indent="0" algn="l" rtl="0">
              <a:spcBef>
                <a:spcPts val="0"/>
              </a:spcBef>
              <a:spcAft>
                <a:spcPts val="1200"/>
              </a:spcAft>
              <a:buNone/>
            </a:pPr>
            <a:endParaRPr>
              <a:latin typeface="Calibri"/>
              <a:ea typeface="Calibri"/>
              <a:cs typeface="Calibri"/>
              <a:sym typeface="Calibri"/>
            </a:endParaRPr>
          </a:p>
        </p:txBody>
      </p:sp>
    </p:spTree>
    <p:extLst>
      <p:ext uri="{BB962C8B-B14F-4D97-AF65-F5344CB8AC3E}">
        <p14:creationId xmlns:p14="http://schemas.microsoft.com/office/powerpoint/2010/main" val="1785287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US" sz="3200">
                <a:latin typeface="Calibri"/>
                <a:ea typeface="Calibri"/>
                <a:cs typeface="Calibri"/>
                <a:sym typeface="Calibri"/>
              </a:rPr>
              <a:t>Program Requirements </a:t>
            </a:r>
            <a:br>
              <a:rPr lang="en-US" sz="3200">
                <a:latin typeface="Calibri"/>
                <a:ea typeface="Calibri"/>
                <a:cs typeface="Calibri"/>
              </a:rPr>
            </a:br>
            <a:endParaRPr sz="320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a:bodyPr>
          <a:lstStyle/>
          <a:p>
            <a:pPr indent="-457200">
              <a:spcAft>
                <a:spcPts val="1200"/>
              </a:spcAft>
            </a:pPr>
            <a:r>
              <a:rPr lang="en" sz="2000" dirty="0">
                <a:latin typeface="Calibri"/>
                <a:ea typeface="Calibri"/>
                <a:cs typeface="Calibri"/>
                <a:sym typeface="Calibri"/>
              </a:rPr>
              <a:t>Elementary Education Program Application Process</a:t>
            </a:r>
            <a:endParaRPr lang="en" sz="2000" dirty="0">
              <a:latin typeface="Calibri"/>
              <a:ea typeface="Calibri"/>
              <a:cs typeface="Calibri"/>
            </a:endParaRPr>
          </a:p>
          <a:p>
            <a:pPr indent="-457200">
              <a:spcAft>
                <a:spcPts val="1200"/>
              </a:spcAft>
            </a:pPr>
            <a:r>
              <a:rPr lang="en" sz="2000" dirty="0">
                <a:latin typeface="Calibri"/>
                <a:ea typeface="Calibri"/>
                <a:cs typeface="Calibri"/>
                <a:sym typeface="Calibri"/>
              </a:rPr>
              <a:t>GPA of 3.0 for all EDU prefixed courses </a:t>
            </a:r>
            <a:endParaRPr lang="en" sz="2000" dirty="0">
              <a:latin typeface="Calibri"/>
              <a:ea typeface="Calibri"/>
              <a:cs typeface="Calibri"/>
            </a:endParaRPr>
          </a:p>
          <a:p>
            <a:pPr indent="-457200">
              <a:spcAft>
                <a:spcPts val="1200"/>
              </a:spcAft>
            </a:pPr>
            <a:r>
              <a:rPr lang="en" sz="2000" dirty="0">
                <a:latin typeface="Calibri"/>
                <a:ea typeface="Calibri"/>
                <a:cs typeface="Calibri"/>
                <a:sym typeface="Calibri"/>
              </a:rPr>
              <a:t>GPA of 2.0 for General Education courses</a:t>
            </a:r>
            <a:endParaRPr lang="en" sz="2000" dirty="0">
              <a:latin typeface="Calibri"/>
              <a:ea typeface="Calibri"/>
              <a:cs typeface="Calibri"/>
            </a:endParaRPr>
          </a:p>
          <a:p>
            <a:pPr indent="-457200">
              <a:spcAft>
                <a:spcPts val="1200"/>
              </a:spcAft>
            </a:pPr>
            <a:r>
              <a:rPr lang="en" sz="2000" dirty="0">
                <a:latin typeface="Calibri"/>
                <a:ea typeface="Calibri"/>
                <a:cs typeface="Calibri"/>
              </a:rPr>
              <a:t>Dispositions that are aligned to the Cultural Standards</a:t>
            </a:r>
          </a:p>
          <a:p>
            <a:pPr indent="-457200">
              <a:spcAft>
                <a:spcPts val="1200"/>
              </a:spcAft>
            </a:pPr>
            <a:r>
              <a:rPr lang="en-US" sz="2000" b="1" u="sng" dirty="0">
                <a:latin typeface="Calibri"/>
                <a:ea typeface="Calibri"/>
                <a:cs typeface="Calibri"/>
              </a:rPr>
              <a:t>Mandatory</a:t>
            </a:r>
            <a:r>
              <a:rPr lang="en-US" sz="2000" b="1" dirty="0">
                <a:latin typeface="Calibri"/>
                <a:ea typeface="Calibri"/>
                <a:cs typeface="Calibri"/>
              </a:rPr>
              <a:t> </a:t>
            </a:r>
            <a:r>
              <a:rPr lang="en-US" sz="2000" dirty="0">
                <a:latin typeface="Calibri"/>
                <a:ea typeface="Calibri"/>
                <a:cs typeface="Calibri"/>
              </a:rPr>
              <a:t>attendance at</a:t>
            </a:r>
            <a:r>
              <a:rPr lang="en-US" sz="2000" b="1" dirty="0">
                <a:latin typeface="Calibri"/>
                <a:ea typeface="Calibri"/>
                <a:cs typeface="Calibri"/>
              </a:rPr>
              <a:t> </a:t>
            </a:r>
            <a:r>
              <a:rPr lang="en-US" sz="2000" dirty="0">
                <a:latin typeface="Calibri"/>
                <a:ea typeface="Calibri"/>
                <a:cs typeface="Calibri"/>
              </a:rPr>
              <a:t>Teacher Candidate Meetings – </a:t>
            </a:r>
            <a:r>
              <a:rPr lang="en-US" sz="2000" i="1" dirty="0">
                <a:latin typeface="Calibri"/>
                <a:ea typeface="Calibri"/>
                <a:cs typeface="Calibri"/>
              </a:rPr>
              <a:t>no exceptions!</a:t>
            </a:r>
            <a:endParaRPr lang="en" sz="2000" i="1" dirty="0">
              <a:latin typeface="Calibri"/>
              <a:ea typeface="Calibri"/>
              <a:cs typeface="Calibri"/>
            </a:endParaRPr>
          </a:p>
          <a:p>
            <a:pPr indent="-457200">
              <a:spcAft>
                <a:spcPts val="1200"/>
              </a:spcAft>
            </a:pPr>
            <a:r>
              <a:rPr lang="en-US" sz="2000" dirty="0">
                <a:latin typeface="Calibri"/>
                <a:ea typeface="Calibri"/>
                <a:cs typeface="Calibri"/>
              </a:rPr>
              <a:t>Successful completion of Student Teaching</a:t>
            </a:r>
          </a:p>
          <a:p>
            <a:pPr lvl="1" indent="-457200">
              <a:spcAft>
                <a:spcPts val="1200"/>
              </a:spcAft>
            </a:pPr>
            <a:endParaRPr lang="en" dirty="0">
              <a:latin typeface="Calibri"/>
              <a:ea typeface="Calibri"/>
              <a:cs typeface="Calibri"/>
            </a:endParaRPr>
          </a:p>
          <a:p>
            <a:pPr marL="457200" lvl="1" indent="0">
              <a:spcAft>
                <a:spcPts val="1200"/>
              </a:spcAft>
              <a:buNone/>
            </a:pPr>
            <a:endParaRPr lang="en" dirty="0">
              <a:latin typeface="Calibri"/>
              <a:ea typeface="Calibri"/>
              <a:cs typeface="Calibri"/>
            </a:endParaRPr>
          </a:p>
        </p:txBody>
      </p:sp>
    </p:spTree>
    <p:extLst>
      <p:ext uri="{BB962C8B-B14F-4D97-AF65-F5344CB8AC3E}">
        <p14:creationId xmlns:p14="http://schemas.microsoft.com/office/powerpoint/2010/main" val="1362700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220">
                <a:latin typeface="Calibri"/>
                <a:ea typeface="Calibri"/>
                <a:cs typeface="Calibri"/>
                <a:sym typeface="Calibri"/>
              </a:rPr>
              <a:t>Dispositions</a:t>
            </a:r>
            <a:endParaRPr sz="322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1" indent="0">
              <a:spcAft>
                <a:spcPts val="1200"/>
              </a:spcAft>
              <a:buNone/>
            </a:pPr>
            <a:r>
              <a:rPr lang="en" b="1">
                <a:latin typeface="Calibri"/>
                <a:ea typeface="Calibri"/>
                <a:cs typeface="Calibri"/>
                <a:sym typeface="Calibri"/>
              </a:rPr>
              <a:t>Dispositions</a:t>
            </a:r>
            <a:r>
              <a:rPr lang="en">
                <a:latin typeface="Calibri"/>
                <a:ea typeface="Calibri"/>
                <a:cs typeface="Calibri"/>
                <a:sym typeface="Calibri"/>
              </a:rPr>
              <a:t> are</a:t>
            </a:r>
            <a:r>
              <a:rPr lang="en" sz="2200">
                <a:solidFill>
                  <a:srgbClr val="333333"/>
                </a:solidFill>
                <a:ea typeface="+mn-lt"/>
                <a:cs typeface="+mn-lt"/>
                <a:sym typeface="Calibri"/>
              </a:rPr>
              <a:t> the values, commitments, and professional ethics that influence behaviors toward students, families, colleagues, and communities, which affect student learning and achievement, motivation and development, as well as the educator's own professional growth. </a:t>
            </a:r>
            <a:endParaRPr lang="en" sz="2000">
              <a:latin typeface="Calibri"/>
              <a:ea typeface="Calibri"/>
              <a:cs typeface="Calibri"/>
              <a:sym typeface="Calibri"/>
            </a:endParaRPr>
          </a:p>
          <a:p>
            <a:pPr marL="0" lvl="1" indent="0">
              <a:spcAft>
                <a:spcPts val="1200"/>
              </a:spcAft>
              <a:buNone/>
            </a:pPr>
            <a:endParaRPr lang="en" sz="2200">
              <a:solidFill>
                <a:srgbClr val="333333"/>
              </a:solidFill>
              <a:latin typeface="Calibri"/>
              <a:ea typeface="Calibri"/>
              <a:cs typeface="Calibri"/>
              <a:sym typeface="Calibri"/>
            </a:endParaRPr>
          </a:p>
          <a:p>
            <a:pPr marL="0" lvl="1" indent="0">
              <a:spcAft>
                <a:spcPts val="1200"/>
              </a:spcAft>
              <a:buNone/>
            </a:pPr>
            <a:r>
              <a:rPr lang="en">
                <a:latin typeface="Calibri"/>
                <a:ea typeface="Calibri"/>
                <a:cs typeface="Calibri"/>
                <a:sym typeface="Calibri"/>
              </a:rPr>
              <a:t>The Elementary Education program interweaves dispositions and guides our curriculum by aligning every course with the Seven Cultural Standards.</a:t>
            </a:r>
            <a:endParaRPr lang="en">
              <a:latin typeface="Calibri"/>
              <a:ea typeface="Calibri"/>
              <a:cs typeface="Calibri"/>
            </a:endParaRPr>
          </a:p>
        </p:txBody>
      </p:sp>
    </p:spTree>
    <p:extLst>
      <p:ext uri="{BB962C8B-B14F-4D97-AF65-F5344CB8AC3E}">
        <p14:creationId xmlns:p14="http://schemas.microsoft.com/office/powerpoint/2010/main" val="32565126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cb7af4-6ef1-4394-a2bd-b5308876d67e">
      <Terms xmlns="http://schemas.microsoft.com/office/infopath/2007/PartnerControls"/>
    </lcf76f155ced4ddcb4097134ff3c332f>
    <Student_x0020_Information_x0020_ xmlns="cccb7af4-6ef1-4394-a2bd-b5308876d67e">
      <UserInfo>
        <DisplayName/>
        <AccountId/>
        <AccountType/>
      </UserInfo>
    </Student_x0020_Information_x0020_>
    <Student_x0020_Evaluation_x0020_ xmlns="cccb7af4-6ef1-4394-a2bd-b5308876d67e" xsi:nil="true"/>
    <Date xmlns="cccb7af4-6ef1-4394-a2bd-b5308876d67e"/>
    <What_x0020_Course_x0020_is_x0020_the_x0020_field_x0020_experience_x0020_affiliated_x0020_with_x003f__x0020_ xmlns="cccb7af4-6ef1-4394-a2bd-b5308876d67e"/>
    <Semester_x003a__x0020_ xmlns="cccb7af4-6ef1-4394-a2bd-b5308876d6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580A1A5070B3449F5561449937FC8C" ma:contentTypeVersion="15" ma:contentTypeDescription="Create a new document." ma:contentTypeScope="" ma:versionID="bc5d91109d1d5cac2f1cb3147687520d">
  <xsd:schema xmlns:xsd="http://www.w3.org/2001/XMLSchema" xmlns:xs="http://www.w3.org/2001/XMLSchema" xmlns:p="http://schemas.microsoft.com/office/2006/metadata/properties" xmlns:ns2="cccb7af4-6ef1-4394-a2bd-b5308876d67e" targetNamespace="http://schemas.microsoft.com/office/2006/metadata/properties" ma:root="true" ma:fieldsID="6af9cca90406ba7b4c148bda00e9d82d" ns2:_="">
    <xsd:import namespace="cccb7af4-6ef1-4394-a2bd-b5308876d6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Student_x0020_Information_x0020_"/>
                <xsd:element ref="ns2:Date"/>
                <xsd:element ref="ns2:Semester_x003a__x0020_" minOccurs="0"/>
                <xsd:element ref="ns2:What_x0020_Course_x0020_is_x0020_the_x0020_field_x0020_experience_x0020_affiliated_x0020_with_x003f__x0020_"/>
                <xsd:element ref="ns2:Student_x0020_Evaluation_x0020_"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b7af4-6ef1-4394-a2bd-b5308876d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5a9afa-61c7-4e96-8bec-901bd188774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Student_x0020_Information_x0020_" ma:index="17" ma:displayName="Student Information " ma:list="UserInfo" ma:SharePointGroup="0" ma:internalName="Student_x0020_Information_x0020_">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ate" ma:index="18" ma:displayName="Date" ma:format="DateOnly" ma:internalName="Date">
      <xsd:simpleType>
        <xsd:restriction base="dms:DateTime"/>
      </xsd:simpleType>
    </xsd:element>
    <xsd:element name="Semester_x003a__x0020_" ma:index="19" nillable="true" ma:displayName="Semester: " ma:format="Dropdown" ma:internalName="Semester_x003a__x0020_">
      <xsd:simpleType>
        <xsd:restriction base="dms:Choice">
          <xsd:enumeration value="Fall 2025"/>
        </xsd:restriction>
      </xsd:simpleType>
    </xsd:element>
    <xsd:element name="What_x0020_Course_x0020_is_x0020_the_x0020_field_x0020_experience_x0020_affiliated_x0020_with_x003f__x0020_" ma:index="20" ma:displayName="What Course is the field experience affiliated with? " ma:format="Dropdown" ma:internalName="What_x0020_Course_x0020_is_x0020_the_x0020_field_x0020_experience_x0020_affiliated_x0020_with_x003f__x0020_">
      <xsd:simpleType>
        <xsd:restriction base="dms:Choice">
          <xsd:enumeration value="EDU 3100 Language Arts I (Spring)"/>
          <xsd:enumeration value="EDU 3120 Social Studies (Spring)"/>
          <xsd:enumeration value="EDU/CDEV  1210 Child Growth &amp; Development"/>
          <xsd:enumeration value="Math 1050- Math for Elementary Teachers"/>
          <xsd:enumeration value="EDU 3200 Children with Exceptionalities"/>
          <xsd:enumeration value="EDU 4102 Differential Instruction and Assessment"/>
        </xsd:restriction>
      </xsd:simpleType>
    </xsd:element>
    <xsd:element name="Student_x0020_Evaluation_x0020_" ma:index="21" nillable="true" ma:displayName="Student Evaluation " ma:internalName="Student_x0020_Evaluation_x0020_">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13236B-63F6-44D5-89AA-C33DCA056352}">
  <ds:schemaRefs>
    <ds:schemaRef ds:uri="e3c4c20f-207a-4da6-b66a-eaf990d8d7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079CAB0-F457-4B03-9087-37418039F355}"/>
</file>

<file path=customXml/itemProps3.xml><?xml version="1.0" encoding="utf-8"?>
<ds:datastoreItem xmlns:ds="http://schemas.openxmlformats.org/officeDocument/2006/customXml" ds:itemID="{1E3E5FD6-1E90-464A-81B1-3C08DCC267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24</TotalTime>
  <Words>1127</Words>
  <Application>Microsoft Office PowerPoint</Application>
  <PresentationFormat>On-screen Show (16:9)</PresentationFormat>
  <Paragraphs>136</Paragraphs>
  <Slides>24</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Courier New</vt:lpstr>
      <vt:lpstr>Segoe UI</vt:lpstr>
      <vt:lpstr>Office Theme</vt:lpstr>
      <vt:lpstr>   Elementary Education Induction day </vt:lpstr>
      <vt:lpstr> </vt:lpstr>
      <vt:lpstr>Welcome/Boozhoo</vt:lpstr>
      <vt:lpstr> Agenda</vt:lpstr>
      <vt:lpstr>FDLTCC Elementary Education Team</vt:lpstr>
      <vt:lpstr>What is induction?</vt:lpstr>
      <vt:lpstr>Elementary Education</vt:lpstr>
      <vt:lpstr>Program Requirements  </vt:lpstr>
      <vt:lpstr>Dispositions</vt:lpstr>
      <vt:lpstr>Seven Cultural Standards</vt:lpstr>
      <vt:lpstr>Dispositions</vt:lpstr>
      <vt:lpstr>Transition to upper-level courses.  Why do we emphasize the Induction and  what does this mean?</vt:lpstr>
      <vt:lpstr>Before classes begin in the fall... it may seem like fun and games...    </vt:lpstr>
      <vt:lpstr>High Expectations for the Junior and Senior Year </vt:lpstr>
      <vt:lpstr> </vt:lpstr>
      <vt:lpstr>Learning how to intertwine cultural teachings into classroom practice while preparing for a MN License.</vt:lpstr>
      <vt:lpstr> </vt:lpstr>
      <vt:lpstr> </vt:lpstr>
      <vt:lpstr> </vt:lpstr>
      <vt:lpstr> </vt:lpstr>
      <vt:lpstr>Intervention: Academic Success Plan</vt:lpstr>
      <vt:lpstr>Field Experience, Insurance and background checks- Tara Graves</vt:lpstr>
      <vt:lpstr>More scholarship Opportunities </vt:lpstr>
      <vt:lpstr>Scholarships: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Taylor</dc:creator>
  <cp:lastModifiedBy>Montgomery, Sara L</cp:lastModifiedBy>
  <cp:revision>6</cp:revision>
  <dcterms:modified xsi:type="dcterms:W3CDTF">2025-08-14T21:32:52Z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0x01010026580A1A5070B3449F5561449937FC8C</vt:lpwstr>
  </property>
  <property fmtid="{D5CDD505-2E9C-101B-9397-08002B2CF9AE}" pid="3" name="MediaServiceImageTags">
    <vt:lpwstr/>
  </property>
</Properties>
</file>