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87" r:id="rId4"/>
  </p:sldMasterIdLst>
  <p:notesMasterIdLst>
    <p:notesMasterId r:id="rId24"/>
  </p:notesMasterIdLst>
  <p:sldIdLst>
    <p:sldId id="256" r:id="rId5"/>
    <p:sldId id="257" r:id="rId6"/>
    <p:sldId id="261" r:id="rId7"/>
    <p:sldId id="262" r:id="rId8"/>
    <p:sldId id="264" r:id="rId9"/>
    <p:sldId id="263" r:id="rId10"/>
    <p:sldId id="265" r:id="rId11"/>
    <p:sldId id="266" r:id="rId12"/>
    <p:sldId id="267" r:id="rId13"/>
    <p:sldId id="268" r:id="rId14"/>
    <p:sldId id="270" r:id="rId15"/>
    <p:sldId id="269" r:id="rId16"/>
    <p:sldId id="260" r:id="rId17"/>
    <p:sldId id="271" r:id="rId18"/>
    <p:sldId id="272" r:id="rId19"/>
    <p:sldId id="273" r:id="rId20"/>
    <p:sldId id="274" r:id="rId21"/>
    <p:sldId id="275" r:id="rId22"/>
    <p:sldId id="276"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7461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7380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271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5548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590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9782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3427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8780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6095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433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351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574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9199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8642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6756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2814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6973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10821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42099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14500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0183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2350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2488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2942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88986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93959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584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6293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8674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1/22/2024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5305046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fdltcc.learn.minnstate.edu/d2l/logi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fdltcc.edu/academics/student-handboo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mnscu-my.sharepoint.com/personal/aq1972io_minnstate_edu/Documents/Elementary%20Education/Dispositions/Teacher%20Candidate%20Signed%20Disposition%20.pdf" TargetMode="External"/><Relationship Id="rId5" Type="http://schemas.openxmlformats.org/officeDocument/2006/relationships/hyperlink" Target="https://mnscu-my.sharepoint.com/personal/aq1972io_minnstate_edu/Documents/Elementary%20Education/Clinicals.FieldExperience/ConfidentialityFormFall2022.docx?web=1" TargetMode="External"/><Relationship Id="rId4" Type="http://schemas.openxmlformats.org/officeDocument/2006/relationships/hyperlink" Target="file:///C:/Users/Tara/OneDrive%20-%20MNSCU/Elementary%20Education/Handbooks/8710.2100%20Code%20of%20Ethics%20for%20Minnesota%20Teachers.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sll.watermarkinsights.com/login#/" TargetMode="External"/><Relationship Id="rId5" Type="http://schemas.openxmlformats.org/officeDocument/2006/relationships/hyperlink" Target="https://educationminnesota.org/membership-benefits/join-now/aspiring-educator/" TargetMode="External"/><Relationship Id="rId4" Type="http://schemas.openxmlformats.org/officeDocument/2006/relationships/hyperlink" Target="https://portal.castlebranch.com/FF7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0"/>
            <a:ext cx="9144003" cy="5143501"/>
          </a:xfrm>
          <a:prstGeom prst="rect">
            <a:avLst/>
          </a:prstGeom>
          <a:noFill/>
          <a:ln>
            <a:noFill/>
          </a:ln>
        </p:spPr>
      </p:pic>
      <p:sp>
        <p:nvSpPr>
          <p:cNvPr id="55" name="Google Shape;55;p13"/>
          <p:cNvSpPr txBox="1">
            <a:spLocks noGrp="1"/>
          </p:cNvSpPr>
          <p:nvPr>
            <p:ph type="ctrTitle"/>
          </p:nvPr>
        </p:nvSpPr>
        <p:spPr>
          <a:xfrm>
            <a:off x="311708" y="15765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5400" dirty="0">
                <a:latin typeface="Calibri"/>
                <a:ea typeface="Calibri"/>
                <a:cs typeface="Calibri"/>
                <a:sym typeface="Calibri"/>
              </a:rPr>
              <a:t>FDLTCC Elementary Education </a:t>
            </a:r>
            <a:endParaRPr sz="5400" dirty="0">
              <a:latin typeface="Calibri"/>
              <a:ea typeface="Calibri"/>
              <a:cs typeface="Calibri"/>
              <a:sym typeface="Calibri"/>
            </a:endParaRPr>
          </a:p>
        </p:txBody>
      </p:sp>
      <p:sp>
        <p:nvSpPr>
          <p:cNvPr id="56" name="Google Shape;56;p13"/>
          <p:cNvSpPr txBox="1">
            <a:spLocks noGrp="1"/>
          </p:cNvSpPr>
          <p:nvPr>
            <p:ph type="subTitle" idx="1"/>
          </p:nvPr>
        </p:nvSpPr>
        <p:spPr>
          <a:xfrm>
            <a:off x="311700" y="207475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latin typeface="Calibri"/>
                <a:ea typeface="Calibri"/>
                <a:cs typeface="Calibri"/>
                <a:sym typeface="Calibri"/>
              </a:rPr>
              <a:t>Spring Orientation </a:t>
            </a:r>
            <a:endParaRPr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Other Information </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hlinkClick r:id="rId4"/>
              </a:rPr>
              <a:t>Teacher Toolbox – D2L </a:t>
            </a:r>
            <a:endParaRPr lang="en-US" dirty="0">
              <a:latin typeface="Calibri"/>
              <a:ea typeface="Calibri"/>
              <a:cs typeface="Calibri"/>
              <a:sym typeface="Calibri"/>
            </a:endParaRP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Student Clubs</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Scholarships</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Student Volunteering and Community Involvement (parades, campus events, </a:t>
            </a:r>
            <a:r>
              <a:rPr lang="en-US" dirty="0" err="1">
                <a:latin typeface="Calibri"/>
                <a:ea typeface="Calibri"/>
                <a:cs typeface="Calibri"/>
                <a:sym typeface="Calibri"/>
              </a:rPr>
              <a:t>etc</a:t>
            </a:r>
            <a:r>
              <a:rPr lang="en-US" dirty="0">
                <a:latin typeface="Calibri"/>
                <a:ea typeface="Calibri"/>
                <a:cs typeface="Calibri"/>
                <a:sym typeface="Calibri"/>
              </a:rPr>
              <a:t>) </a:t>
            </a:r>
          </a:p>
          <a:p>
            <a:pPr lvl="0" indent="-457200" algn="l" rtl="0">
              <a:spcBef>
                <a:spcPts val="0"/>
              </a:spcBef>
              <a:spcAft>
                <a:spcPts val="1200"/>
              </a:spcAft>
              <a:buFont typeface="Wingdings" panose="05000000000000000000" pitchFamily="2" charset="2"/>
              <a:buChar char="v"/>
            </a:pPr>
            <a:endParaRPr dirty="0">
              <a:latin typeface="Calibri"/>
              <a:ea typeface="Calibri"/>
              <a:cs typeface="Calibri"/>
              <a:sym typeface="Calibri"/>
            </a:endParaRPr>
          </a:p>
        </p:txBody>
      </p:sp>
    </p:spTree>
    <p:extLst>
      <p:ext uri="{BB962C8B-B14F-4D97-AF65-F5344CB8AC3E}">
        <p14:creationId xmlns:p14="http://schemas.microsoft.com/office/powerpoint/2010/main" val="3234289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Miigwech~ </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latin typeface="Calibri"/>
                <a:ea typeface="Calibri"/>
                <a:cs typeface="Calibri"/>
                <a:sym typeface="Calibri"/>
              </a:rPr>
              <a:t>Magwitch for choosing us!! You are the ones making a difference and creating history for FDLTCC!! Make us, your family, your future students and YOURSELF PROUD to be THUNDER!! </a:t>
            </a:r>
          </a:p>
          <a:p>
            <a:pPr marL="0" lvl="0" indent="0" algn="l" rtl="0">
              <a:spcBef>
                <a:spcPts val="0"/>
              </a:spcBef>
              <a:spcAft>
                <a:spcPts val="1200"/>
              </a:spcAft>
              <a:buNone/>
            </a:pPr>
            <a:r>
              <a:rPr lang="en-US" dirty="0">
                <a:latin typeface="Calibri"/>
                <a:ea typeface="Calibri"/>
                <a:cs typeface="Calibri"/>
                <a:sym typeface="Calibri"/>
              </a:rPr>
              <a:t>OFFICE- 241- Please stop in…</a:t>
            </a:r>
          </a:p>
          <a:p>
            <a:pPr marL="0" lvl="0" indent="0" algn="l" rtl="0">
              <a:spcBef>
                <a:spcPts val="0"/>
              </a:spcBef>
              <a:spcAft>
                <a:spcPts val="1200"/>
              </a:spcAft>
              <a:buNone/>
            </a:pPr>
            <a:r>
              <a:rPr lang="en-US" dirty="0">
                <a:latin typeface="Calibri"/>
                <a:ea typeface="Calibri"/>
                <a:cs typeface="Calibri"/>
                <a:sym typeface="Calibri"/>
              </a:rPr>
              <a:t>Good Luck… You got this!! </a:t>
            </a:r>
          </a:p>
          <a:p>
            <a:pPr marL="0" lvl="0" indent="0" algn="l" rtl="0">
              <a:spcBef>
                <a:spcPts val="0"/>
              </a:spcBef>
              <a:spcAft>
                <a:spcPts val="120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328854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dirty="0">
                <a:latin typeface="Calibri"/>
                <a:ea typeface="Calibri"/>
                <a:cs typeface="Calibri"/>
                <a:sym typeface="Calibri"/>
              </a:rPr>
              <a:t>Questions, Concerns, Comments?</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2084192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27473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37637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3546733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1785287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1267636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287752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384376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600" dirty="0"/>
              <a:t>Agenda/Topics to Be Covered</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fontScale="85000" lnSpcReduction="20000"/>
          </a:bodyPr>
          <a:lstStyle/>
          <a:p>
            <a:pPr indent="-457200">
              <a:lnSpc>
                <a:spcPct val="90000"/>
              </a:lnSpc>
              <a:buFont typeface="Wingdings" panose="05000000000000000000" pitchFamily="2" charset="2"/>
              <a:buChar char="v"/>
            </a:pPr>
            <a:r>
              <a:rPr lang="en-US" sz="2800" dirty="0"/>
              <a:t>Welcome/Introductions </a:t>
            </a:r>
          </a:p>
          <a:p>
            <a:pPr indent="-457200">
              <a:lnSpc>
                <a:spcPct val="90000"/>
              </a:lnSpc>
              <a:buFont typeface="Wingdings" panose="05000000000000000000" pitchFamily="2" charset="2"/>
              <a:buChar char="v"/>
            </a:pPr>
            <a:r>
              <a:rPr lang="en-US" dirty="0"/>
              <a:t>Mission and Vision</a:t>
            </a:r>
          </a:p>
          <a:p>
            <a:pPr indent="-457200">
              <a:lnSpc>
                <a:spcPct val="90000"/>
              </a:lnSpc>
              <a:buFont typeface="Wingdings" panose="05000000000000000000" pitchFamily="2" charset="2"/>
              <a:buChar char="v"/>
            </a:pPr>
            <a:r>
              <a:rPr lang="en-US" sz="2800" dirty="0"/>
              <a:t>Student Handbooks</a:t>
            </a:r>
          </a:p>
          <a:p>
            <a:pPr indent="-457200">
              <a:lnSpc>
                <a:spcPct val="90000"/>
              </a:lnSpc>
              <a:buFont typeface="Wingdings" panose="05000000000000000000" pitchFamily="2" charset="2"/>
              <a:buChar char="v"/>
            </a:pPr>
            <a:r>
              <a:rPr lang="en-US" sz="2800" dirty="0"/>
              <a:t>Planner</a:t>
            </a:r>
          </a:p>
          <a:p>
            <a:pPr indent="-457200">
              <a:lnSpc>
                <a:spcPct val="90000"/>
              </a:lnSpc>
              <a:buFont typeface="Wingdings" panose="05000000000000000000" pitchFamily="2" charset="2"/>
              <a:buChar char="v"/>
            </a:pPr>
            <a:r>
              <a:rPr lang="en-US" sz="2800" dirty="0"/>
              <a:t>Expectations as  Students &amp; Teacher Candidate</a:t>
            </a:r>
          </a:p>
          <a:p>
            <a:pPr indent="-457200">
              <a:lnSpc>
                <a:spcPct val="90000"/>
              </a:lnSpc>
              <a:buFont typeface="Wingdings" panose="05000000000000000000" pitchFamily="2" charset="2"/>
              <a:buChar char="v"/>
            </a:pPr>
            <a:r>
              <a:rPr lang="en-US" sz="2800" dirty="0"/>
              <a:t>Dispositions </a:t>
            </a:r>
          </a:p>
          <a:p>
            <a:pPr indent="-457200">
              <a:lnSpc>
                <a:spcPct val="90000"/>
              </a:lnSpc>
              <a:buFont typeface="Wingdings" panose="05000000000000000000" pitchFamily="2" charset="2"/>
              <a:buChar char="v"/>
            </a:pPr>
            <a:r>
              <a:rPr lang="en-US" sz="2800" dirty="0"/>
              <a:t>Field Experience</a:t>
            </a:r>
          </a:p>
          <a:p>
            <a:pPr indent="-457200">
              <a:lnSpc>
                <a:spcPct val="90000"/>
              </a:lnSpc>
              <a:buFont typeface="Wingdings" panose="05000000000000000000" pitchFamily="2" charset="2"/>
              <a:buChar char="v"/>
            </a:pPr>
            <a:r>
              <a:rPr lang="en-US" sz="2800" dirty="0"/>
              <a:t>Background Checks and Liability Insurance</a:t>
            </a:r>
          </a:p>
          <a:p>
            <a:pPr indent="-457200">
              <a:lnSpc>
                <a:spcPct val="90000"/>
              </a:lnSpc>
              <a:buFont typeface="Wingdings" panose="05000000000000000000" pitchFamily="2" charset="2"/>
              <a:buChar char="v"/>
            </a:pPr>
            <a:r>
              <a:rPr lang="en-US" sz="2800" dirty="0"/>
              <a:t>Applying to the Elementary Education Program (Junior Status) </a:t>
            </a:r>
          </a:p>
          <a:p>
            <a:pPr indent="-457200">
              <a:lnSpc>
                <a:spcPct val="90000"/>
              </a:lnSpc>
              <a:buFont typeface="Wingdings" panose="05000000000000000000" pitchFamily="2" charset="2"/>
              <a:buChar char="v"/>
            </a:pPr>
            <a:r>
              <a:rPr lang="en-US" sz="2800" dirty="0"/>
              <a:t>D2L/Teacher Toolbox; Watermark; Elementary Club/Special Events/Conferences; Scholarships</a:t>
            </a:r>
          </a:p>
          <a:p>
            <a:pPr indent="-457200">
              <a:lnSpc>
                <a:spcPct val="90000"/>
              </a:lnSpc>
              <a:buFont typeface="Wingdings" panose="05000000000000000000" pitchFamily="2" charset="2"/>
              <a:buChar char="v"/>
            </a:pPr>
            <a:r>
              <a:rPr lang="en-US" sz="2800" dirty="0"/>
              <a:t>Questions, Concerns, feedback…</a:t>
            </a:r>
          </a:p>
          <a:p>
            <a:pPr lvl="0" indent="-457200" algn="l" rtl="0">
              <a:spcBef>
                <a:spcPts val="0"/>
              </a:spcBef>
              <a:spcAft>
                <a:spcPts val="1200"/>
              </a:spcAft>
              <a:buFont typeface="Wingdings" panose="05000000000000000000" pitchFamily="2" charset="2"/>
              <a:buChar char="v"/>
            </a:pPr>
            <a:endParaRPr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dirty="0">
                <a:solidFill>
                  <a:schemeClr val="accent1"/>
                </a:solidFill>
              </a:rPr>
              <a:t>Who’s Who</a:t>
            </a:r>
            <a:endParaRPr dirty="0">
              <a:solidFill>
                <a:schemeClr val="accent1"/>
              </a:solidFill>
              <a:latin typeface="Calibri"/>
              <a:ea typeface="Calibri"/>
              <a:cs typeface="Calibri"/>
              <a:sym typeface="Calibri"/>
            </a:endParaRPr>
          </a:p>
        </p:txBody>
      </p:sp>
      <p:sp>
        <p:nvSpPr>
          <p:cNvPr id="63" name="Google Shape;63;p14"/>
          <p:cNvSpPr txBox="1">
            <a:spLocks noGrp="1"/>
          </p:cNvSpPr>
          <p:nvPr>
            <p:ph type="body" idx="1"/>
          </p:nvPr>
        </p:nvSpPr>
        <p:spPr>
          <a:xfrm>
            <a:off x="1914860" y="1152475"/>
            <a:ext cx="6519135" cy="3416400"/>
          </a:xfrm>
          <a:prstGeom prst="rect">
            <a:avLst/>
          </a:prstGeom>
        </p:spPr>
        <p:txBody>
          <a:bodyPr spcFirstLastPara="1" wrap="square" lIns="91425" tIns="91425" rIns="91425" bIns="91425" anchor="t" anchorCtr="0">
            <a:normAutofit/>
          </a:bodyPr>
          <a:lstStyle/>
          <a:p>
            <a:pPr indent="-457200">
              <a:spcAft>
                <a:spcPts val="1200"/>
              </a:spcAft>
              <a:buFont typeface="Wingdings" panose="05000000000000000000" pitchFamily="2" charset="2"/>
              <a:buChar char="v"/>
            </a:pPr>
            <a:endParaRPr lang="en-US" b="0" i="0" dirty="0"/>
          </a:p>
          <a:p>
            <a:pPr indent="-457200">
              <a:spcAft>
                <a:spcPts val="1200"/>
              </a:spcAft>
              <a:buFont typeface="Wingdings" panose="05000000000000000000" pitchFamily="2" charset="2"/>
              <a:buChar char="v"/>
            </a:pPr>
            <a:r>
              <a:rPr lang="en-US" b="0" i="0" dirty="0"/>
              <a:t>Program Staff and Faculty/Adjunct  </a:t>
            </a:r>
          </a:p>
          <a:p>
            <a:pPr indent="-457200">
              <a:spcAft>
                <a:spcPts val="1200"/>
              </a:spcAft>
              <a:buFont typeface="Wingdings" panose="05000000000000000000" pitchFamily="2" charset="2"/>
              <a:buChar char="v"/>
            </a:pPr>
            <a:endParaRPr lang="en-US" dirty="0"/>
          </a:p>
          <a:p>
            <a:pPr marL="0" indent="0">
              <a:spcAft>
                <a:spcPts val="1200"/>
              </a:spcAft>
              <a:buNone/>
            </a:pPr>
            <a:endParaRPr lang="en-US" b="0" i="0" dirty="0"/>
          </a:p>
          <a:p>
            <a:pPr indent="-457200">
              <a:spcAft>
                <a:spcPts val="1200"/>
              </a:spcAft>
              <a:buFont typeface="Wingdings" panose="05000000000000000000" pitchFamily="2" charset="2"/>
              <a:buChar char="v"/>
            </a:pPr>
            <a:r>
              <a:rPr lang="en-US" b="0" i="0" dirty="0"/>
              <a:t>Students- Year In program</a:t>
            </a:r>
            <a:endParaRPr lang="en-US" dirty="0"/>
          </a:p>
          <a:p>
            <a:pPr indent="-457200">
              <a:spcAft>
                <a:spcPts val="1200"/>
              </a:spcAft>
              <a:buFont typeface="Wingdings" panose="05000000000000000000" pitchFamily="2" charset="2"/>
              <a:buChar char="v"/>
            </a:pPr>
            <a:endParaRPr lang="en-US" dirty="0"/>
          </a:p>
          <a:p>
            <a:pPr marL="0" lvl="0" indent="0" algn="l" rtl="0">
              <a:spcBef>
                <a:spcPts val="0"/>
              </a:spcBef>
              <a:spcAft>
                <a:spcPts val="1200"/>
              </a:spcAft>
              <a:buNone/>
            </a:pPr>
            <a:endParaRPr dirty="0">
              <a:latin typeface="Calibri"/>
              <a:ea typeface="Calibri"/>
              <a:cs typeface="Calibri"/>
              <a:sym typeface="Calibri"/>
            </a:endParaRPr>
          </a:p>
        </p:txBody>
      </p:sp>
      <p:pic>
        <p:nvPicPr>
          <p:cNvPr id="2" name="Picture 1">
            <a:extLst>
              <a:ext uri="{FF2B5EF4-FFF2-40B4-BE49-F238E27FC236}">
                <a16:creationId xmlns:a16="http://schemas.microsoft.com/office/drawing/2014/main" id="{A1FB9B7A-03E4-E649-7C70-CBBAC26C82A4}"/>
              </a:ext>
            </a:extLst>
          </p:cNvPr>
          <p:cNvPicPr>
            <a:picLocks noChangeAspect="1"/>
          </p:cNvPicPr>
          <p:nvPr/>
        </p:nvPicPr>
        <p:blipFill>
          <a:blip r:embed="rId4"/>
          <a:stretch>
            <a:fillRect/>
          </a:stretch>
        </p:blipFill>
        <p:spPr>
          <a:xfrm>
            <a:off x="6473170" y="3235727"/>
            <a:ext cx="755970" cy="755970"/>
          </a:xfrm>
          <a:prstGeom prst="rect">
            <a:avLst/>
          </a:prstGeom>
        </p:spPr>
      </p:pic>
      <p:pic>
        <p:nvPicPr>
          <p:cNvPr id="3" name="Picture 2" descr="instructor in front of classroom">
            <a:extLst>
              <a:ext uri="{FF2B5EF4-FFF2-40B4-BE49-F238E27FC236}">
                <a16:creationId xmlns:a16="http://schemas.microsoft.com/office/drawing/2014/main" id="{08F80C09-3442-581B-F6E3-05B6C107C556}"/>
              </a:ext>
            </a:extLst>
          </p:cNvPr>
          <p:cNvPicPr>
            <a:picLocks noChangeAspect="1"/>
          </p:cNvPicPr>
          <p:nvPr/>
        </p:nvPicPr>
        <p:blipFill>
          <a:blip r:embed="rId5"/>
          <a:stretch>
            <a:fillRect/>
          </a:stretch>
        </p:blipFill>
        <p:spPr>
          <a:xfrm>
            <a:off x="7442825" y="1695456"/>
            <a:ext cx="755970" cy="755970"/>
          </a:xfrm>
          <a:prstGeom prst="rect">
            <a:avLst/>
          </a:prstGeom>
        </p:spPr>
      </p:pic>
    </p:spTree>
    <p:extLst>
      <p:ext uri="{BB962C8B-B14F-4D97-AF65-F5344CB8AC3E}">
        <p14:creationId xmlns:p14="http://schemas.microsoft.com/office/powerpoint/2010/main" val="1041555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Vision and Mission </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algn="l" rtl="0" fontAlgn="base"/>
            <a:r>
              <a:rPr lang="en-US" sz="1800" b="1" i="0" u="none" strike="noStrike" dirty="0">
                <a:solidFill>
                  <a:srgbClr val="000000"/>
                </a:solidFill>
                <a:effectLst/>
                <a:latin typeface="Calibri" panose="020F0502020204030204" pitchFamily="34" charset="0"/>
              </a:rPr>
              <a:t>Vision</a:t>
            </a:r>
            <a:r>
              <a:rPr lang="en-US" sz="1800" b="0" i="0" u="none" strike="noStrike"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The vision of the FDLTCCC Elementary Education program is to be transformational leaders in culturally responsive pedagogy and Indigenous knowledge by embracing </a:t>
            </a:r>
            <a:r>
              <a:rPr lang="en-US" sz="1800" b="0" i="0" u="none" strike="noStrike" dirty="0" err="1">
                <a:solidFill>
                  <a:srgbClr val="000000"/>
                </a:solidFill>
                <a:effectLst/>
                <a:latin typeface="Calibri" panose="020F0502020204030204" pitchFamily="34" charset="0"/>
              </a:rPr>
              <a:t>Niindaa’iwedaa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o’o</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gikendaasowin</a:t>
            </a:r>
            <a:r>
              <a:rPr lang="en-US" sz="1800" b="0" i="0" u="none" strike="noStrike" dirty="0">
                <a:solidFill>
                  <a:srgbClr val="000000"/>
                </a:solidFill>
                <a:effectLst/>
                <a:latin typeface="Calibri" panose="020F0502020204030204" pitchFamily="34" charset="0"/>
              </a:rPr>
              <a:t>, which means sending knowledge into the future by embedding Anishinaabe knowledge, culture, and traditions into the curriculum and instilling these teaching practices in our future educators. </a:t>
            </a:r>
          </a:p>
          <a:p>
            <a:pPr algn="l" rtl="0" fontAlgn="base"/>
            <a:endParaRPr lang="en-US" sz="1800" dirty="0">
              <a:solidFill>
                <a:srgbClr val="000000"/>
              </a:solidFill>
              <a:latin typeface="Calibri" panose="020F0502020204030204" pitchFamily="34" charset="0"/>
            </a:endParaRPr>
          </a:p>
          <a:p>
            <a:pPr marL="114300" indent="0" algn="l" rtl="0" fontAlgn="base">
              <a:buNone/>
            </a:pPr>
            <a:r>
              <a:rPr lang="en-US" sz="1800" b="0" i="0" dirty="0">
                <a:solidFill>
                  <a:srgbClr val="000000"/>
                </a:solidFill>
                <a:effectLst/>
                <a:latin typeface="Segoe UI" panose="020B0502040204020203" pitchFamily="34" charset="0"/>
              </a:rPr>
              <a:t>​</a:t>
            </a:r>
            <a:endParaRPr lang="en-US" b="0" i="0" dirty="0">
              <a:solidFill>
                <a:srgbClr val="000000"/>
              </a:solidFill>
              <a:effectLst/>
              <a:latin typeface="Arial" panose="020B0604020202020204" pitchFamily="34" charset="0"/>
            </a:endParaRPr>
          </a:p>
          <a:p>
            <a:pPr algn="just" rtl="0" fontAlgn="base"/>
            <a:r>
              <a:rPr lang="en-US" sz="1800" b="1" i="0" u="none" strike="noStrike" dirty="0">
                <a:solidFill>
                  <a:srgbClr val="000000"/>
                </a:solidFill>
                <a:effectLst/>
                <a:latin typeface="Calibri" panose="020F0502020204030204" pitchFamily="34" charset="0"/>
              </a:rPr>
              <a:t>Mission</a:t>
            </a:r>
            <a:r>
              <a:rPr lang="en-US" sz="1800" b="0" i="0" u="none" strike="noStrike"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The mission of the FDLTCC Elementary Education program is to work within our communities to prepare caring, competent educators by promoting equitable, inclusive, and transformative educational practices that are based on Anishinaabe knowledge, traditions, and culture. </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endParaRPr lang="en-US" b="0" i="0" dirty="0">
              <a:solidFill>
                <a:srgbClr val="000000"/>
              </a:solidFill>
              <a:effectLst/>
              <a:latin typeface="Arial" panose="020B0604020202020204" pitchFamily="34" charset="0"/>
            </a:endParaRPr>
          </a:p>
          <a:p>
            <a:pPr marL="0" lvl="0" indent="0" algn="l" rtl="0">
              <a:spcBef>
                <a:spcPts val="0"/>
              </a:spcBef>
              <a:spcAft>
                <a:spcPts val="120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283547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HandBooks</a:t>
            </a:r>
            <a:endParaRPr sz="3220" dirty="0">
              <a:latin typeface="Calibri"/>
              <a:ea typeface="Calibri"/>
              <a:cs typeface="Calibri"/>
              <a:sym typeface="Calibri"/>
            </a:endParaRPr>
          </a:p>
        </p:txBody>
      </p:sp>
      <p:sp>
        <p:nvSpPr>
          <p:cNvPr id="63" name="Google Shape;63;p14"/>
          <p:cNvSpPr txBox="1">
            <a:spLocks noGrp="1"/>
          </p:cNvSpPr>
          <p:nvPr>
            <p:ph type="body" idx="1"/>
          </p:nvPr>
        </p:nvSpPr>
        <p:spPr>
          <a:xfrm>
            <a:off x="2377440" y="1152475"/>
            <a:ext cx="3646842"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latin typeface="Calibri"/>
                <a:ea typeface="Calibri"/>
                <a:cs typeface="Calibri"/>
                <a:sym typeface="Calibri"/>
                <a:hlinkClick r:id="rId4"/>
              </a:rPr>
              <a:t>FDLTCC HandBook – </a:t>
            </a:r>
            <a:endParaRPr lang="en" dirty="0">
              <a:latin typeface="Calibri"/>
              <a:ea typeface="Calibri"/>
              <a:cs typeface="Calibri"/>
              <a:sym typeface="Calibri"/>
            </a:endParaRPr>
          </a:p>
          <a:p>
            <a:pPr marL="0" lvl="0" indent="0" algn="l" rtl="0">
              <a:spcBef>
                <a:spcPts val="0"/>
              </a:spcBef>
              <a:spcAft>
                <a:spcPts val="1200"/>
              </a:spcAft>
              <a:buNone/>
            </a:pPr>
            <a:endParaRPr lang="en" dirty="0">
              <a:latin typeface="Calibri"/>
              <a:ea typeface="Calibri"/>
              <a:cs typeface="Calibri"/>
              <a:sym typeface="Calibri"/>
            </a:endParaRPr>
          </a:p>
          <a:p>
            <a:pPr marL="0" lvl="0" indent="0" algn="l" rtl="0">
              <a:spcBef>
                <a:spcPts val="0"/>
              </a:spcBef>
              <a:spcAft>
                <a:spcPts val="1200"/>
              </a:spcAft>
              <a:buNone/>
            </a:pPr>
            <a:r>
              <a:rPr lang="en" dirty="0">
                <a:latin typeface="Calibri"/>
                <a:ea typeface="Calibri"/>
                <a:cs typeface="Calibri"/>
                <a:sym typeface="Calibri"/>
              </a:rPr>
              <a:t>FDLTCC Field Experience and Student Teaching Handbook </a:t>
            </a:r>
          </a:p>
          <a:p>
            <a:pPr marL="0" lvl="0" indent="0" algn="l" rtl="0">
              <a:spcBef>
                <a:spcPts val="0"/>
              </a:spcBef>
              <a:spcAft>
                <a:spcPts val="1200"/>
              </a:spcAft>
              <a:buNone/>
            </a:pPr>
            <a:r>
              <a:rPr lang="en" sz="1700" dirty="0">
                <a:latin typeface="Calibri"/>
                <a:ea typeface="Calibri"/>
                <a:cs typeface="Calibri"/>
                <a:sym typeface="Calibri"/>
              </a:rPr>
              <a:t>*These are available in the Teacher Tool Box in D2L </a:t>
            </a:r>
          </a:p>
        </p:txBody>
      </p:sp>
      <p:pic>
        <p:nvPicPr>
          <p:cNvPr id="2" name="Picture 1">
            <a:extLst>
              <a:ext uri="{FF2B5EF4-FFF2-40B4-BE49-F238E27FC236}">
                <a16:creationId xmlns:a16="http://schemas.microsoft.com/office/drawing/2014/main" id="{C33232F7-EAF6-0BA0-71CC-121CC0763EF2}"/>
              </a:ext>
            </a:extLst>
          </p:cNvPr>
          <p:cNvPicPr>
            <a:picLocks noChangeAspect="1"/>
          </p:cNvPicPr>
          <p:nvPr/>
        </p:nvPicPr>
        <p:blipFill>
          <a:blip r:embed="rId5"/>
          <a:stretch>
            <a:fillRect/>
          </a:stretch>
        </p:blipFill>
        <p:spPr>
          <a:xfrm>
            <a:off x="6233704" y="2097740"/>
            <a:ext cx="1151154" cy="1944517"/>
          </a:xfrm>
          <a:prstGeom prst="rect">
            <a:avLst/>
          </a:prstGeom>
        </p:spPr>
      </p:pic>
    </p:spTree>
    <p:extLst>
      <p:ext uri="{BB962C8B-B14F-4D97-AF65-F5344CB8AC3E}">
        <p14:creationId xmlns:p14="http://schemas.microsoft.com/office/powerpoint/2010/main" val="2843909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220" dirty="0">
                <a:latin typeface="Calibri"/>
                <a:ea typeface="Calibri"/>
                <a:cs typeface="Calibri"/>
                <a:sym typeface="Calibri"/>
              </a:rPr>
              <a:t>Bachelor of Science Degree Program Planner-</a:t>
            </a:r>
            <a:br>
              <a:rPr lang="en-US" sz="3220" dirty="0">
                <a:latin typeface="Calibri"/>
                <a:ea typeface="Calibri"/>
                <a:cs typeface="Calibri"/>
                <a:sym typeface="Calibri"/>
              </a:rPr>
            </a:br>
            <a:endParaRPr lang="en-US" sz="3220" dirty="0">
              <a:latin typeface="Calibri"/>
              <a:ea typeface="Calibri"/>
              <a:cs typeface="Calibri"/>
              <a:sym typeface="Calibri"/>
            </a:endParaRPr>
          </a:p>
        </p:txBody>
      </p:sp>
      <p:pic>
        <p:nvPicPr>
          <p:cNvPr id="3" name="Picture 2" descr="A close-up of a document&#10;&#10;Description automatically generated">
            <a:extLst>
              <a:ext uri="{FF2B5EF4-FFF2-40B4-BE49-F238E27FC236}">
                <a16:creationId xmlns:a16="http://schemas.microsoft.com/office/drawing/2014/main" id="{BC87EF4E-AF09-A9FD-A103-4B88D5BACBA8}"/>
              </a:ext>
            </a:extLst>
          </p:cNvPr>
          <p:cNvPicPr>
            <a:picLocks noChangeAspect="1"/>
          </p:cNvPicPr>
          <p:nvPr/>
        </p:nvPicPr>
        <p:blipFill>
          <a:blip r:embed="rId4"/>
          <a:stretch>
            <a:fillRect/>
          </a:stretch>
        </p:blipFill>
        <p:spPr>
          <a:xfrm>
            <a:off x="3119718" y="1173992"/>
            <a:ext cx="2581835" cy="3340220"/>
          </a:xfrm>
          <a:prstGeom prst="rect">
            <a:avLst/>
          </a:prstGeom>
        </p:spPr>
      </p:pic>
    </p:spTree>
    <p:extLst>
      <p:ext uri="{BB962C8B-B14F-4D97-AF65-F5344CB8AC3E}">
        <p14:creationId xmlns:p14="http://schemas.microsoft.com/office/powerpoint/2010/main" val="3787672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600" dirty="0"/>
              <a:t>Student &amp; Teacher Candidate Expectations, Confidentiality &amp;  Dispositions</a:t>
            </a:r>
            <a:endParaRPr sz="3220" dirty="0">
              <a:latin typeface="Calibri"/>
              <a:ea typeface="Calibri"/>
              <a:cs typeface="Calibri"/>
              <a:sym typeface="Calibri"/>
            </a:endParaRPr>
          </a:p>
        </p:txBody>
      </p:sp>
      <p:sp>
        <p:nvSpPr>
          <p:cNvPr id="63" name="Google Shape;63;p14"/>
          <p:cNvSpPr txBox="1">
            <a:spLocks noGrp="1"/>
          </p:cNvSpPr>
          <p:nvPr>
            <p:ph type="body" idx="1"/>
          </p:nvPr>
        </p:nvSpPr>
        <p:spPr>
          <a:xfrm>
            <a:off x="2614108" y="1871540"/>
            <a:ext cx="3173506" cy="2194850"/>
          </a:xfrm>
          <a:prstGeom prst="rect">
            <a:avLst/>
          </a:prstGeom>
        </p:spPr>
        <p:txBody>
          <a:bodyPr spcFirstLastPara="1" wrap="square" lIns="91425" tIns="91425" rIns="91425" bIns="91425" anchor="t" anchorCtr="0">
            <a:normAutofit/>
          </a:bodyPr>
          <a:lstStyle/>
          <a:p>
            <a:pPr indent="-457200">
              <a:spcAft>
                <a:spcPts val="1200"/>
              </a:spcAft>
            </a:pPr>
            <a:r>
              <a:rPr lang="en-US" b="0" i="0" dirty="0">
                <a:hlinkClick r:id="rId4"/>
              </a:rPr>
              <a:t>Code of Ethics- </a:t>
            </a:r>
            <a:endParaRPr lang="en-US" dirty="0"/>
          </a:p>
          <a:p>
            <a:pPr indent="-457200">
              <a:spcAft>
                <a:spcPts val="1200"/>
              </a:spcAft>
            </a:pPr>
            <a:r>
              <a:rPr lang="en-US" dirty="0">
                <a:hlinkClick r:id="rId5"/>
              </a:rPr>
              <a:t>Confidentiality</a:t>
            </a:r>
            <a:r>
              <a:rPr lang="en-US" dirty="0"/>
              <a:t> </a:t>
            </a:r>
          </a:p>
          <a:p>
            <a:pPr indent="-457200">
              <a:spcAft>
                <a:spcPts val="1200"/>
              </a:spcAft>
            </a:pPr>
            <a:r>
              <a:rPr lang="en-US" dirty="0">
                <a:latin typeface="Calibri"/>
                <a:ea typeface="Calibri"/>
                <a:cs typeface="Calibri"/>
                <a:sym typeface="Calibri"/>
                <a:hlinkClick r:id="rId6"/>
              </a:rPr>
              <a:t>Dispositions</a:t>
            </a:r>
            <a:endParaRPr dirty="0">
              <a:latin typeface="Calibri"/>
              <a:ea typeface="Calibri"/>
              <a:cs typeface="Calibri"/>
              <a:sym typeface="Calibri"/>
            </a:endParaRPr>
          </a:p>
        </p:txBody>
      </p:sp>
    </p:spTree>
    <p:extLst>
      <p:ext uri="{BB962C8B-B14F-4D97-AF65-F5344CB8AC3E}">
        <p14:creationId xmlns:p14="http://schemas.microsoft.com/office/powerpoint/2010/main" val="359122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FIELD EXPERIENCE </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fontScale="77500" lnSpcReduction="20000"/>
          </a:bodyPr>
          <a:lstStyle/>
          <a:p>
            <a:pPr lvl="0" indent="-457200" algn="l" rtl="0">
              <a:spcBef>
                <a:spcPts val="0"/>
              </a:spcBef>
              <a:spcAft>
                <a:spcPts val="1200"/>
              </a:spcAft>
              <a:buFont typeface="Wingdings" panose="05000000000000000000" pitchFamily="2" charset="2"/>
              <a:buChar char="v"/>
            </a:pPr>
            <a:r>
              <a:rPr lang="en-US" sz="1900" dirty="0">
                <a:latin typeface="Calibri"/>
                <a:ea typeface="Calibri"/>
                <a:cs typeface="Calibri"/>
                <a:sym typeface="Calibri"/>
              </a:rPr>
              <a:t>Follow your Field Experience Handbook</a:t>
            </a:r>
          </a:p>
          <a:p>
            <a:pPr indent="-457200">
              <a:spcAft>
                <a:spcPts val="1200"/>
              </a:spcAft>
              <a:buFont typeface="Wingdings" panose="05000000000000000000" pitchFamily="2" charset="2"/>
              <a:buChar char="v"/>
            </a:pPr>
            <a:r>
              <a:rPr lang="en-US" sz="1900" b="1" i="0" dirty="0"/>
              <a:t>ALL</a:t>
            </a:r>
            <a:r>
              <a:rPr lang="en-US" sz="1900" b="0" i="0" dirty="0"/>
              <a:t> Field Experience placements must be approved by Education Facilitator prior to your placement. </a:t>
            </a:r>
            <a:r>
              <a:rPr lang="en-US" sz="1900" dirty="0"/>
              <a:t>Education Facilitator will arrange your placements! </a:t>
            </a:r>
          </a:p>
          <a:p>
            <a:pPr lvl="0">
              <a:lnSpc>
                <a:spcPct val="100000"/>
              </a:lnSpc>
              <a:buFont typeface="Wingdings" panose="05000000000000000000" pitchFamily="2" charset="2"/>
              <a:buChar char="v"/>
            </a:pPr>
            <a:r>
              <a:rPr lang="en-US" sz="1900" b="0" i="0" dirty="0"/>
              <a:t>Contact the Education Facilitator immediately if you have concerns about placement.</a:t>
            </a:r>
          </a:p>
          <a:p>
            <a:pPr lvl="0">
              <a:lnSpc>
                <a:spcPct val="100000"/>
              </a:lnSpc>
              <a:buFont typeface="Wingdings" panose="05000000000000000000" pitchFamily="2" charset="2"/>
              <a:buChar char="v"/>
            </a:pPr>
            <a:endParaRPr lang="en-US" sz="1900" dirty="0"/>
          </a:p>
          <a:p>
            <a:pPr indent="-457200">
              <a:spcAft>
                <a:spcPts val="1200"/>
              </a:spcAft>
              <a:buFont typeface="Wingdings" panose="05000000000000000000" pitchFamily="2" charset="2"/>
              <a:buChar char="v"/>
            </a:pPr>
            <a:r>
              <a:rPr lang="en-US" sz="1900" dirty="0"/>
              <a:t>Students are responsible for purchasing their own background checks through </a:t>
            </a:r>
            <a:r>
              <a:rPr lang="en-US" sz="1900" dirty="0">
                <a:hlinkClick r:id="rId4"/>
              </a:rPr>
              <a:t>Castle Branch</a:t>
            </a:r>
            <a:r>
              <a:rPr lang="en-US" sz="1900" dirty="0">
                <a:latin typeface="Century Gothic" panose="020B0502020202020204"/>
                <a:hlinkClick r:id="rId4"/>
              </a:rPr>
              <a:t> </a:t>
            </a:r>
            <a:r>
              <a:rPr lang="en-US" sz="1900" dirty="0">
                <a:latin typeface="Century Gothic" panose="020B0502020202020204"/>
              </a:rPr>
              <a:t>and or</a:t>
            </a:r>
            <a:r>
              <a:rPr lang="en-US" sz="1900" dirty="0"/>
              <a:t> the school district’s</a:t>
            </a:r>
            <a:r>
              <a:rPr lang="en-US" sz="1900" dirty="0">
                <a:latin typeface="Century Gothic" panose="020B0502020202020204"/>
              </a:rPr>
              <a:t> </a:t>
            </a:r>
            <a:r>
              <a:rPr lang="en-US" sz="1900" dirty="0"/>
              <a:t>policy. Must provide proof to Education Facilitator. </a:t>
            </a:r>
          </a:p>
          <a:p>
            <a:pPr indent="-457200">
              <a:spcAft>
                <a:spcPts val="1200"/>
              </a:spcAft>
              <a:buFont typeface="Wingdings" panose="05000000000000000000" pitchFamily="2" charset="2"/>
              <a:buChar char="v"/>
            </a:pPr>
            <a:r>
              <a:rPr lang="en-US" sz="1900" dirty="0">
                <a:hlinkClick r:id="rId5"/>
              </a:rPr>
              <a:t>Liability Insurance </a:t>
            </a:r>
            <a:r>
              <a:rPr lang="en-US" sz="1900" dirty="0"/>
              <a:t>must be purchased and proven prior to ALL placements </a:t>
            </a:r>
          </a:p>
          <a:p>
            <a:pPr indent="-457200">
              <a:spcAft>
                <a:spcPts val="1200"/>
              </a:spcAft>
              <a:buFont typeface="Wingdings" panose="05000000000000000000" pitchFamily="2" charset="2"/>
              <a:buChar char="v"/>
            </a:pPr>
            <a:r>
              <a:rPr lang="en-US" sz="1900" dirty="0"/>
              <a:t>Follow your instructors/class objective for each Field Experience. For example, it may be observation, interviewing, lesson plans, and assessment. </a:t>
            </a:r>
          </a:p>
          <a:p>
            <a:pPr indent="-457200">
              <a:spcAft>
                <a:spcPts val="1200"/>
              </a:spcAft>
              <a:buFont typeface="Wingdings" panose="05000000000000000000" pitchFamily="2" charset="2"/>
              <a:buChar char="v"/>
            </a:pPr>
            <a:r>
              <a:rPr lang="en-US" sz="1900" dirty="0"/>
              <a:t>Students MUST log ALL Field Experience Hours in</a:t>
            </a:r>
            <a:r>
              <a:rPr lang="en-US" sz="1900" dirty="0">
                <a:hlinkClick r:id="rId6"/>
              </a:rPr>
              <a:t> SL&amp;L </a:t>
            </a:r>
            <a:r>
              <a:rPr lang="en-US" sz="1900" dirty="0" err="1">
                <a:hlinkClick r:id="rId6"/>
              </a:rPr>
              <a:t>WaterMark</a:t>
            </a:r>
            <a:r>
              <a:rPr lang="en-US" sz="1900" dirty="0">
                <a:hlinkClick r:id="rId6"/>
              </a:rPr>
              <a:t> </a:t>
            </a:r>
            <a:endParaRPr lang="en-US" sz="1900" dirty="0"/>
          </a:p>
          <a:p>
            <a:pPr indent="-457200">
              <a:spcAft>
                <a:spcPts val="1200"/>
              </a:spcAft>
              <a:buFont typeface="Wingdings" panose="05000000000000000000" pitchFamily="2" charset="2"/>
              <a:buChar char="v"/>
            </a:pPr>
            <a:r>
              <a:rPr lang="en-US" sz="1900" dirty="0"/>
              <a:t>Students Must also have a current FDLTCC Student Identification Badge/Card, for entering school districts and schools. </a:t>
            </a:r>
          </a:p>
          <a:p>
            <a:pPr indent="-457200">
              <a:spcAft>
                <a:spcPts val="1200"/>
              </a:spcAft>
              <a:buFont typeface="Wingdings" panose="05000000000000000000" pitchFamily="2" charset="2"/>
              <a:buChar char="v"/>
            </a:pPr>
            <a:endParaRPr lang="en-US" sz="1900" dirty="0"/>
          </a:p>
          <a:p>
            <a:pPr indent="-457200">
              <a:spcAft>
                <a:spcPts val="1200"/>
              </a:spcAft>
              <a:buFont typeface="Wingdings" panose="05000000000000000000" pitchFamily="2" charset="2"/>
              <a:buChar char="v"/>
            </a:pPr>
            <a:endParaRPr lang="en-US" sz="1900" dirty="0"/>
          </a:p>
          <a:p>
            <a:pPr lvl="0" indent="-457200" algn="l" rtl="0">
              <a:spcBef>
                <a:spcPts val="0"/>
              </a:spcBef>
              <a:spcAft>
                <a:spcPts val="1200"/>
              </a:spcAft>
              <a:buFont typeface="Wingdings" panose="05000000000000000000" pitchFamily="2" charset="2"/>
              <a:buChar char="v"/>
            </a:pPr>
            <a:endParaRPr dirty="0">
              <a:latin typeface="Calibri"/>
              <a:ea typeface="Calibri"/>
              <a:cs typeface="Calibri"/>
              <a:sym typeface="Calibri"/>
            </a:endParaRPr>
          </a:p>
        </p:txBody>
      </p:sp>
    </p:spTree>
    <p:extLst>
      <p:ext uri="{BB962C8B-B14F-4D97-AF65-F5344CB8AC3E}">
        <p14:creationId xmlns:p14="http://schemas.microsoft.com/office/powerpoint/2010/main" val="397164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Applying to the Elementary Education Program </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latin typeface="Calibri"/>
                <a:ea typeface="Calibri"/>
                <a:cs typeface="Calibri"/>
                <a:sym typeface="Calibri"/>
              </a:rPr>
              <a:t>Juniors- Must apply to Education Program: Email Tgraves@fdltcc.edu or Program Coordinator to  request application (Microsoft Forms)</a:t>
            </a:r>
          </a:p>
          <a:p>
            <a:pPr marL="0" lvl="0" indent="0" algn="l" rtl="0">
              <a:spcBef>
                <a:spcPts val="0"/>
              </a:spcBef>
              <a:spcAft>
                <a:spcPts val="1200"/>
              </a:spcAft>
              <a:buNone/>
            </a:pPr>
            <a:r>
              <a:rPr lang="en-US" dirty="0">
                <a:latin typeface="Calibri"/>
                <a:ea typeface="Calibri"/>
                <a:cs typeface="Calibri"/>
                <a:sym typeface="Calibri"/>
              </a:rPr>
              <a:t>*Generally, this will take place spring of Sophomore year.</a:t>
            </a:r>
            <a:endParaRPr dirty="0">
              <a:latin typeface="Calibri"/>
              <a:ea typeface="Calibri"/>
              <a:cs typeface="Calibri"/>
              <a:sym typeface="Calibri"/>
            </a:endParaRPr>
          </a:p>
        </p:txBody>
      </p:sp>
    </p:spTree>
    <p:extLst>
      <p:ext uri="{BB962C8B-B14F-4D97-AF65-F5344CB8AC3E}">
        <p14:creationId xmlns:p14="http://schemas.microsoft.com/office/powerpoint/2010/main" val="13627009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udent_x0020_Information_x0020_ xmlns="cccb7af4-6ef1-4394-a2bd-b5308876d67e">
      <UserInfo>
        <DisplayName/>
        <AccountId/>
        <AccountType/>
      </UserInfo>
    </Student_x0020_Information_x0020_>
    <Student_x0020_Evaluation_x0020_ xmlns="cccb7af4-6ef1-4394-a2bd-b5308876d67e" xsi:nil="true"/>
    <Date xmlns="cccb7af4-6ef1-4394-a2bd-b5308876d67e"/>
    <What_x0020_Course_x0020_is_x0020_the_x0020_field_x0020_experience_x0020_affiliated_x0020_with_x003f__x0020_ xmlns="cccb7af4-6ef1-4394-a2bd-b5308876d67e"/>
    <lcf76f155ced4ddcb4097134ff3c332f xmlns="cccb7af4-6ef1-4394-a2bd-b5308876d67e">
      <Terms xmlns="http://schemas.microsoft.com/office/infopath/2007/PartnerControls"/>
    </lcf76f155ced4ddcb4097134ff3c332f>
    <Semester_x003a__x0020_ xmlns="cccb7af4-6ef1-4394-a2bd-b5308876d67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580A1A5070B3449F5561449937FC8C" ma:contentTypeVersion="15" ma:contentTypeDescription="Create a new document." ma:contentTypeScope="" ma:versionID="bc5d91109d1d5cac2f1cb3147687520d">
  <xsd:schema xmlns:xsd="http://www.w3.org/2001/XMLSchema" xmlns:xs="http://www.w3.org/2001/XMLSchema" xmlns:p="http://schemas.microsoft.com/office/2006/metadata/properties" xmlns:ns2="cccb7af4-6ef1-4394-a2bd-b5308876d67e" targetNamespace="http://schemas.microsoft.com/office/2006/metadata/properties" ma:root="true" ma:fieldsID="6af9cca90406ba7b4c148bda00e9d82d" ns2:_="">
    <xsd:import namespace="cccb7af4-6ef1-4394-a2bd-b5308876d6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element ref="ns2:Student_x0020_Information_x0020_"/>
                <xsd:element ref="ns2:Date"/>
                <xsd:element ref="ns2:Semester_x003a__x0020_" minOccurs="0"/>
                <xsd:element ref="ns2:What_x0020_Course_x0020_is_x0020_the_x0020_field_x0020_experience_x0020_affiliated_x0020_with_x003f__x0020_"/>
                <xsd:element ref="ns2:Student_x0020_Evaluation_x0020_"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cb7af4-6ef1-4394-a2bd-b5308876d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5a9afa-61c7-4e96-8bec-901bd188774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Student_x0020_Information_x0020_" ma:index="17" ma:displayName="Student Information " ma:list="UserInfo" ma:SharePointGroup="0" ma:internalName="Student_x0020_Information_x0020_">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ate" ma:index="18" ma:displayName="Date" ma:format="DateOnly" ma:internalName="Date">
      <xsd:simpleType>
        <xsd:restriction base="dms:DateTime"/>
      </xsd:simpleType>
    </xsd:element>
    <xsd:element name="Semester_x003a__x0020_" ma:index="19" nillable="true" ma:displayName="Semester: " ma:format="Dropdown" ma:internalName="Semester_x003a__x0020_">
      <xsd:simpleType>
        <xsd:restriction base="dms:Choice">
          <xsd:enumeration value="Fall 2025"/>
        </xsd:restriction>
      </xsd:simpleType>
    </xsd:element>
    <xsd:element name="What_x0020_Course_x0020_is_x0020_the_x0020_field_x0020_experience_x0020_affiliated_x0020_with_x003f__x0020_" ma:index="20" ma:displayName="What Course is the field experience affiliated with? " ma:format="Dropdown" ma:internalName="What_x0020_Course_x0020_is_x0020_the_x0020_field_x0020_experience_x0020_affiliated_x0020_with_x003f__x0020_">
      <xsd:simpleType>
        <xsd:restriction base="dms:Choice">
          <xsd:enumeration value="EDU 3100 Language Arts I (Spring)"/>
          <xsd:enumeration value="EDU 3120 Social Studies (Spring)"/>
          <xsd:enumeration value="EDU/CDEV  1210 Child Growth &amp; Development"/>
          <xsd:enumeration value="Math 1050- Math for Elementary Teachers"/>
          <xsd:enumeration value="EDU 3200 Children with Exceptionalities"/>
          <xsd:enumeration value="EDU 4102 Differential Instruction and Assessment"/>
        </xsd:restriction>
      </xsd:simpleType>
    </xsd:element>
    <xsd:element name="Student_x0020_Evaluation_x0020_" ma:index="21" nillable="true" ma:displayName="Student Evaluation " ma:internalName="Student_x0020_Evaluation_x0020_">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13236B-63F6-44D5-89AA-C33DCA056352}">
  <ds:schemaRefs>
    <ds:schemaRef ds:uri="22eb6f4d-2f5f-46f5-9c3f-51221cc38f05"/>
    <ds:schemaRef ds:uri="b5a66477-c489-4da9-a9c7-d503d07cf8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F167FA6-4C18-43DA-A491-F1BC20122B12}"/>
</file>

<file path=customXml/itemProps3.xml><?xml version="1.0" encoding="utf-8"?>
<ds:datastoreItem xmlns:ds="http://schemas.openxmlformats.org/officeDocument/2006/customXml" ds:itemID="{1E3E5FD6-1E90-464A-81B1-3C08DCC267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63</TotalTime>
  <Words>495</Words>
  <Application>Microsoft Office PowerPoint</Application>
  <PresentationFormat>On-screen Show (16:9)</PresentationFormat>
  <Paragraphs>73</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Century Gothic</vt:lpstr>
      <vt:lpstr>Segoe UI</vt:lpstr>
      <vt:lpstr>Wingdings</vt:lpstr>
      <vt:lpstr>Office Theme</vt:lpstr>
      <vt:lpstr>FDLTCC Elementary Education </vt:lpstr>
      <vt:lpstr>Agenda/Topics to Be Covered</vt:lpstr>
      <vt:lpstr>Who’s Who</vt:lpstr>
      <vt:lpstr>Vision and Mission </vt:lpstr>
      <vt:lpstr>HandBooks</vt:lpstr>
      <vt:lpstr>Bachelor of Science Degree Program Planner- </vt:lpstr>
      <vt:lpstr>Student &amp; Teacher Candidate Expectations, Confidentiality &amp;  Dispositions</vt:lpstr>
      <vt:lpstr>FIELD EXPERIENCE </vt:lpstr>
      <vt:lpstr>Applying to the Elementary Education Program </vt:lpstr>
      <vt:lpstr>Other Information </vt:lpstr>
      <vt:lpstr>Miigwech~ </vt:lpstr>
      <vt:lpstr>Questions, Concerns, Comments?</vt:lpstr>
      <vt:lpstr>Header</vt:lpstr>
      <vt:lpstr>Header</vt:lpstr>
      <vt:lpstr>Header</vt:lpstr>
      <vt:lpstr>Header</vt:lpstr>
      <vt:lpstr>Header</vt:lpstr>
      <vt:lpstr>Header</vt:lpstr>
      <vt:lpstr>Header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Taylor</dc:creator>
  <cp:lastModifiedBy>Graves, Tara S</cp:lastModifiedBy>
  <cp:revision>5</cp:revision>
  <dcterms:modified xsi:type="dcterms:W3CDTF">2024-01-22T17:55:45Z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0x01010026580A1A5070B3449F5561449937FC8C</vt:lpwstr>
  </property>
  <property fmtid="{D5CDD505-2E9C-101B-9397-08002B2CF9AE}" pid="3" name="MediaServiceImageTags">
    <vt:lpwstr/>
  </property>
  <property fmtid="{D5CDD505-2E9C-101B-9397-08002B2CF9AE}" pid="4" name="Order">
    <vt:r8>6200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ies>
</file>