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87" r:id="rId4"/>
  </p:sldMasterIdLst>
  <p:notesMasterIdLst>
    <p:notesMasterId r:id="rId24"/>
  </p:notesMasterIdLst>
  <p:sldIdLst>
    <p:sldId id="256" r:id="rId5"/>
    <p:sldId id="257" r:id="rId6"/>
    <p:sldId id="261" r:id="rId7"/>
    <p:sldId id="262" r:id="rId8"/>
    <p:sldId id="263" r:id="rId9"/>
    <p:sldId id="264" r:id="rId10"/>
    <p:sldId id="266" r:id="rId11"/>
    <p:sldId id="267" r:id="rId12"/>
    <p:sldId id="268" r:id="rId13"/>
    <p:sldId id="269" r:id="rId14"/>
    <p:sldId id="260" r:id="rId15"/>
    <p:sldId id="270" r:id="rId16"/>
    <p:sldId id="271" r:id="rId17"/>
    <p:sldId id="265" r:id="rId18"/>
    <p:sldId id="272" r:id="rId19"/>
    <p:sldId id="273" r:id="rId20"/>
    <p:sldId id="276" r:id="rId21"/>
    <p:sldId id="274" r:id="rId22"/>
    <p:sldId id="275"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BDD606-5314-0536-F315-DA3FA982493F}" v="48" dt="2025-09-23T13:43:34.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8" d="100"/>
          <a:sy n="128" d="100"/>
        </p:scale>
        <p:origin x="150" y="2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ves, Tara S" userId="S::aq1972io@minnstate.edu::1370448b-59f0-4c8d-99e5-930c09826ac6" providerId="AD" clId="Web-{D6BDD606-5314-0536-F315-DA3FA982493F}"/>
    <pc:docChg chg="modSld">
      <pc:chgData name="Graves, Tara S" userId="S::aq1972io@minnstate.edu::1370448b-59f0-4c8d-99e5-930c09826ac6" providerId="AD" clId="Web-{D6BDD606-5314-0536-F315-DA3FA982493F}" dt="2025-09-23T13:43:34.717" v="41" actId="20577"/>
      <pc:docMkLst>
        <pc:docMk/>
      </pc:docMkLst>
      <pc:sldChg chg="modSp">
        <pc:chgData name="Graves, Tara S" userId="S::aq1972io@minnstate.edu::1370448b-59f0-4c8d-99e5-930c09826ac6" providerId="AD" clId="Web-{D6BDD606-5314-0536-F315-DA3FA982493F}" dt="2025-09-23T13:43:34.717" v="41" actId="20577"/>
        <pc:sldMkLst>
          <pc:docMk/>
          <pc:sldMk cId="0" sldId="257"/>
        </pc:sldMkLst>
        <pc:spChg chg="mod">
          <ac:chgData name="Graves, Tara S" userId="S::aq1972io@minnstate.edu::1370448b-59f0-4c8d-99e5-930c09826ac6" providerId="AD" clId="Web-{D6BDD606-5314-0536-F315-DA3FA982493F}" dt="2025-09-23T13:43:34.717" v="41" actId="20577"/>
          <ac:spMkLst>
            <pc:docMk/>
            <pc:sldMk cId="0" sldId="257"/>
            <ac:spMk id="63" creationId="{00000000-0000-0000-0000-000000000000}"/>
          </ac:spMkLst>
        </pc:spChg>
      </pc:sldChg>
      <pc:sldChg chg="addSp delSp modSp">
        <pc:chgData name="Graves, Tara S" userId="S::aq1972io@minnstate.edu::1370448b-59f0-4c8d-99e5-930c09826ac6" providerId="AD" clId="Web-{D6BDD606-5314-0536-F315-DA3FA982493F}" dt="2025-09-23T13:43:03.686" v="34" actId="1076"/>
        <pc:sldMkLst>
          <pc:docMk/>
          <pc:sldMk cId="1362700990" sldId="267"/>
        </pc:sldMkLst>
        <pc:picChg chg="add mod">
          <ac:chgData name="Graves, Tara S" userId="S::aq1972io@minnstate.edu::1370448b-59f0-4c8d-99e5-930c09826ac6" providerId="AD" clId="Web-{D6BDD606-5314-0536-F315-DA3FA982493F}" dt="2025-09-23T13:42:33.029" v="27" actId="1076"/>
          <ac:picMkLst>
            <pc:docMk/>
            <pc:sldMk cId="1362700990" sldId="267"/>
            <ac:picMk id="2" creationId="{3B90A85F-E9FE-2C0F-1E67-AF330263577D}"/>
          </ac:picMkLst>
        </pc:picChg>
        <pc:picChg chg="del">
          <ac:chgData name="Graves, Tara S" userId="S::aq1972io@minnstate.edu::1370448b-59f0-4c8d-99e5-930c09826ac6" providerId="AD" clId="Web-{D6BDD606-5314-0536-F315-DA3FA982493F}" dt="2025-09-23T13:41:40.778" v="20"/>
          <ac:picMkLst>
            <pc:docMk/>
            <pc:sldMk cId="1362700990" sldId="267"/>
            <ac:picMk id="3" creationId="{7908B8BF-F800-B51D-FD68-4E636B2927AD}"/>
          </ac:picMkLst>
        </pc:picChg>
        <pc:picChg chg="add mod">
          <ac:chgData name="Graves, Tara S" userId="S::aq1972io@minnstate.edu::1370448b-59f0-4c8d-99e5-930c09826ac6" providerId="AD" clId="Web-{D6BDD606-5314-0536-F315-DA3FA982493F}" dt="2025-09-23T13:42:59.701" v="33" actId="1076"/>
          <ac:picMkLst>
            <pc:docMk/>
            <pc:sldMk cId="1362700990" sldId="267"/>
            <ac:picMk id="4" creationId="{73260CCE-88B1-83E3-8FEC-F9BE939E5251}"/>
          </ac:picMkLst>
        </pc:picChg>
        <pc:picChg chg="del">
          <ac:chgData name="Graves, Tara S" userId="S::aq1972io@minnstate.edu::1370448b-59f0-4c8d-99e5-930c09826ac6" providerId="AD" clId="Web-{D6BDD606-5314-0536-F315-DA3FA982493F}" dt="2025-09-23T13:41:42.497" v="21"/>
          <ac:picMkLst>
            <pc:docMk/>
            <pc:sldMk cId="1362700990" sldId="267"/>
            <ac:picMk id="5" creationId="{C8D32FB4-C784-7C2F-CB7E-926C368D4729}"/>
          </ac:picMkLst>
        </pc:picChg>
        <pc:picChg chg="add mod">
          <ac:chgData name="Graves, Tara S" userId="S::aq1972io@minnstate.edu::1370448b-59f0-4c8d-99e5-930c09826ac6" providerId="AD" clId="Web-{D6BDD606-5314-0536-F315-DA3FA982493F}" dt="2025-09-23T13:43:03.686" v="34" actId="1076"/>
          <ac:picMkLst>
            <pc:docMk/>
            <pc:sldMk cId="1362700990" sldId="267"/>
            <ac:picMk id="6" creationId="{37C516CC-78FE-AD2D-112A-80CBFA2648F2}"/>
          </ac:picMkLst>
        </pc:picChg>
      </pc:sldChg>
      <pc:sldChg chg="addSp delSp modSp mod modShow">
        <pc:chgData name="Graves, Tara S" userId="S::aq1972io@minnstate.edu::1370448b-59f0-4c8d-99e5-930c09826ac6" providerId="AD" clId="Web-{D6BDD606-5314-0536-F315-DA3FA982493F}" dt="2025-09-23T13:41:26.575" v="19"/>
        <pc:sldMkLst>
          <pc:docMk/>
          <pc:sldMk cId="3843762786" sldId="276"/>
        </pc:sldMkLst>
        <pc:picChg chg="add mod">
          <ac:chgData name="Graves, Tara S" userId="S::aq1972io@minnstate.edu::1370448b-59f0-4c8d-99e5-930c09826ac6" providerId="AD" clId="Web-{D6BDD606-5314-0536-F315-DA3FA982493F}" dt="2025-09-23T13:38:21.833" v="5" actId="1076"/>
          <ac:picMkLst>
            <pc:docMk/>
            <pc:sldMk cId="3843762786" sldId="276"/>
            <ac:picMk id="2" creationId="{113395ED-7017-3FBD-A84A-29F5FC799DD3}"/>
          </ac:picMkLst>
        </pc:picChg>
        <pc:picChg chg="del">
          <ac:chgData name="Graves, Tara S" userId="S::aq1972io@minnstate.edu::1370448b-59f0-4c8d-99e5-930c09826ac6" providerId="AD" clId="Web-{D6BDD606-5314-0536-F315-DA3FA982493F}" dt="2025-09-23T13:38:01.160" v="0"/>
          <ac:picMkLst>
            <pc:docMk/>
            <pc:sldMk cId="3843762786" sldId="276"/>
            <ac:picMk id="3" creationId="{82C051F1-1F5F-8C66-0AEB-769D876A4871}"/>
          </ac:picMkLst>
        </pc:picChg>
        <pc:picChg chg="add mod">
          <ac:chgData name="Graves, Tara S" userId="S::aq1972io@minnstate.edu::1370448b-59f0-4c8d-99e5-930c09826ac6" providerId="AD" clId="Web-{D6BDD606-5314-0536-F315-DA3FA982493F}" dt="2025-09-23T13:41:08.137" v="17" actId="1076"/>
          <ac:picMkLst>
            <pc:docMk/>
            <pc:sldMk cId="3843762786" sldId="276"/>
            <ac:picMk id="4" creationId="{01F8FDA5-E5CC-A15B-450B-26F4FBDCF165}"/>
          </ac:picMkLst>
        </pc:picChg>
        <pc:picChg chg="add mod">
          <ac:chgData name="Graves, Tara S" userId="S::aq1972io@minnstate.edu::1370448b-59f0-4c8d-99e5-930c09826ac6" providerId="AD" clId="Web-{D6BDD606-5314-0536-F315-DA3FA982493F}" dt="2025-09-23T13:41:13.325" v="18" actId="1076"/>
          <ac:picMkLst>
            <pc:docMk/>
            <pc:sldMk cId="3843762786" sldId="276"/>
            <ac:picMk id="5" creationId="{88C27120-A66C-974E-D0AF-62FC2773441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A8E65D-C16F-4361-BFEF-443C28537F6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F2ABE7A-47E5-4C68-9AE9-A3B0D5FCE290}">
      <dgm:prSet phldrT="[Text]"/>
      <dgm:spPr/>
      <dgm:t>
        <a:bodyPr/>
        <a:lstStyle/>
        <a:p>
          <a:r>
            <a:rPr lang="en-US" dirty="0"/>
            <a:t>Field Experience</a:t>
          </a:r>
        </a:p>
      </dgm:t>
    </dgm:pt>
    <dgm:pt modelId="{26D4E5F9-B23C-45D3-A8A7-18CCF786891D}" type="parTrans" cxnId="{F35131C3-3F2D-410F-A3C9-AF48123971CB}">
      <dgm:prSet/>
      <dgm:spPr/>
      <dgm:t>
        <a:bodyPr/>
        <a:lstStyle/>
        <a:p>
          <a:endParaRPr lang="en-US"/>
        </a:p>
      </dgm:t>
    </dgm:pt>
    <dgm:pt modelId="{E870B040-9730-4391-975D-0A9C07D85452}" type="sibTrans" cxnId="{F35131C3-3F2D-410F-A3C9-AF48123971CB}">
      <dgm:prSet/>
      <dgm:spPr/>
      <dgm:t>
        <a:bodyPr/>
        <a:lstStyle/>
        <a:p>
          <a:endParaRPr lang="en-US"/>
        </a:p>
      </dgm:t>
    </dgm:pt>
    <dgm:pt modelId="{9C00A70A-3CE0-4446-8DA8-9A8D957CB25D}">
      <dgm:prSet phldrT="[Text]" custT="1"/>
      <dgm:spPr/>
      <dgm:t>
        <a:bodyPr/>
        <a:lstStyle/>
        <a:p>
          <a:r>
            <a:rPr lang="en-US" sz="1100" dirty="0"/>
            <a:t>Education Facilitator</a:t>
          </a:r>
        </a:p>
      </dgm:t>
    </dgm:pt>
    <dgm:pt modelId="{5F0F1FC5-A135-45CE-A749-30796A94E669}" type="parTrans" cxnId="{42F2F0B4-24C0-418F-BB0D-F256C3183EA7}">
      <dgm:prSet/>
      <dgm:spPr/>
      <dgm:t>
        <a:bodyPr/>
        <a:lstStyle/>
        <a:p>
          <a:endParaRPr lang="en-US"/>
        </a:p>
      </dgm:t>
    </dgm:pt>
    <dgm:pt modelId="{918392A1-A017-4C45-8F2C-F543C6328A33}" type="sibTrans" cxnId="{42F2F0B4-24C0-418F-BB0D-F256C3183EA7}">
      <dgm:prSet/>
      <dgm:spPr/>
      <dgm:t>
        <a:bodyPr/>
        <a:lstStyle/>
        <a:p>
          <a:endParaRPr lang="en-US"/>
        </a:p>
      </dgm:t>
    </dgm:pt>
    <dgm:pt modelId="{DB14EA2D-9D05-463B-8591-D606AB343CD5}">
      <dgm:prSet phldrT="[Text]" custT="1"/>
      <dgm:spPr/>
      <dgm:t>
        <a:bodyPr/>
        <a:lstStyle/>
        <a:p>
          <a:r>
            <a:rPr lang="en-US" sz="1100" dirty="0"/>
            <a:t>Student~ Teacher Candidate</a:t>
          </a:r>
        </a:p>
      </dgm:t>
    </dgm:pt>
    <dgm:pt modelId="{A8294F5C-4D3B-427D-837F-6010BF20B264}" type="parTrans" cxnId="{9ADD74BB-8EA5-4AC8-ACD8-94057240E9D3}">
      <dgm:prSet/>
      <dgm:spPr/>
      <dgm:t>
        <a:bodyPr/>
        <a:lstStyle/>
        <a:p>
          <a:endParaRPr lang="en-US"/>
        </a:p>
      </dgm:t>
    </dgm:pt>
    <dgm:pt modelId="{364C2F6C-485D-48B6-8CB5-428011542C84}" type="sibTrans" cxnId="{9ADD74BB-8EA5-4AC8-ACD8-94057240E9D3}">
      <dgm:prSet/>
      <dgm:spPr/>
      <dgm:t>
        <a:bodyPr/>
        <a:lstStyle/>
        <a:p>
          <a:endParaRPr lang="en-US"/>
        </a:p>
      </dgm:t>
    </dgm:pt>
    <dgm:pt modelId="{19B19FA4-3141-49F7-A220-68AAB1673900}">
      <dgm:prSet phldrT="[Text]" custT="1"/>
      <dgm:spPr/>
      <dgm:t>
        <a:bodyPr/>
        <a:lstStyle/>
        <a:p>
          <a:r>
            <a:rPr lang="en-US" sz="1100" dirty="0"/>
            <a:t>Host Teacher</a:t>
          </a:r>
        </a:p>
      </dgm:t>
    </dgm:pt>
    <dgm:pt modelId="{9A1DD316-010A-4689-AC78-FECB650FA2D0}" type="parTrans" cxnId="{928F3372-0739-4655-97E9-32977FECBC9A}">
      <dgm:prSet/>
      <dgm:spPr/>
      <dgm:t>
        <a:bodyPr/>
        <a:lstStyle/>
        <a:p>
          <a:endParaRPr lang="en-US"/>
        </a:p>
      </dgm:t>
    </dgm:pt>
    <dgm:pt modelId="{E794E1BB-C0FB-486B-BEC2-3414171B5914}" type="sibTrans" cxnId="{928F3372-0739-4655-97E9-32977FECBC9A}">
      <dgm:prSet/>
      <dgm:spPr/>
      <dgm:t>
        <a:bodyPr/>
        <a:lstStyle/>
        <a:p>
          <a:endParaRPr lang="en-US"/>
        </a:p>
      </dgm:t>
    </dgm:pt>
    <dgm:pt modelId="{15D95E32-2B9B-4A03-980A-3D7BFC53BF87}">
      <dgm:prSet phldrT="[Text]" custT="1"/>
      <dgm:spPr/>
      <dgm:t>
        <a:bodyPr/>
        <a:lstStyle/>
        <a:p>
          <a:r>
            <a:rPr lang="en-US" sz="1050" dirty="0"/>
            <a:t>Faculty/F.E Courses</a:t>
          </a:r>
        </a:p>
      </dgm:t>
    </dgm:pt>
    <dgm:pt modelId="{66F8846D-7CC9-490F-89E0-19B0E8EAB19E}" type="parTrans" cxnId="{53929052-2ED5-4E0D-9F53-CDC8BCD9AB8B}">
      <dgm:prSet/>
      <dgm:spPr/>
      <dgm:t>
        <a:bodyPr/>
        <a:lstStyle/>
        <a:p>
          <a:endParaRPr lang="en-US"/>
        </a:p>
      </dgm:t>
    </dgm:pt>
    <dgm:pt modelId="{9924BC43-72D0-499E-93A8-E6E53D44A2A6}" type="sibTrans" cxnId="{53929052-2ED5-4E0D-9F53-CDC8BCD9AB8B}">
      <dgm:prSet/>
      <dgm:spPr/>
      <dgm:t>
        <a:bodyPr/>
        <a:lstStyle/>
        <a:p>
          <a:endParaRPr lang="en-US"/>
        </a:p>
      </dgm:t>
    </dgm:pt>
    <dgm:pt modelId="{267D3A5A-0499-4B61-84D6-CBFADCB272A2}" type="pres">
      <dgm:prSet presAssocID="{5DA8E65D-C16F-4361-BFEF-443C28537F64}" presName="Name0" presStyleCnt="0">
        <dgm:presLayoutVars>
          <dgm:chMax val="1"/>
          <dgm:dir/>
          <dgm:animLvl val="ctr"/>
          <dgm:resizeHandles val="exact"/>
        </dgm:presLayoutVars>
      </dgm:prSet>
      <dgm:spPr/>
    </dgm:pt>
    <dgm:pt modelId="{9BD5834A-8553-462C-A651-E6B7801DBC5C}" type="pres">
      <dgm:prSet presAssocID="{1F2ABE7A-47E5-4C68-9AE9-A3B0D5FCE290}" presName="centerShape" presStyleLbl="node0" presStyleIdx="0" presStyleCnt="1"/>
      <dgm:spPr/>
    </dgm:pt>
    <dgm:pt modelId="{EA7B87E7-0600-41B7-AE77-668559E2D550}" type="pres">
      <dgm:prSet presAssocID="{9C00A70A-3CE0-4446-8DA8-9A8D957CB25D}" presName="node" presStyleLbl="node1" presStyleIdx="0" presStyleCnt="4">
        <dgm:presLayoutVars>
          <dgm:bulletEnabled val="1"/>
        </dgm:presLayoutVars>
      </dgm:prSet>
      <dgm:spPr/>
    </dgm:pt>
    <dgm:pt modelId="{5A84A7AE-8B45-4814-95B4-601A3CAD353C}" type="pres">
      <dgm:prSet presAssocID="{9C00A70A-3CE0-4446-8DA8-9A8D957CB25D}" presName="dummy" presStyleCnt="0"/>
      <dgm:spPr/>
    </dgm:pt>
    <dgm:pt modelId="{27C1B431-854D-44C0-93BD-DA06864097C8}" type="pres">
      <dgm:prSet presAssocID="{918392A1-A017-4C45-8F2C-F543C6328A33}" presName="sibTrans" presStyleLbl="sibTrans2D1" presStyleIdx="0" presStyleCnt="4"/>
      <dgm:spPr/>
    </dgm:pt>
    <dgm:pt modelId="{7A8C377A-0E14-426E-9AB3-4BBA76BF8EA5}" type="pres">
      <dgm:prSet presAssocID="{DB14EA2D-9D05-463B-8591-D606AB343CD5}" presName="node" presStyleLbl="node1" presStyleIdx="1" presStyleCnt="4">
        <dgm:presLayoutVars>
          <dgm:bulletEnabled val="1"/>
        </dgm:presLayoutVars>
      </dgm:prSet>
      <dgm:spPr/>
    </dgm:pt>
    <dgm:pt modelId="{695F57FC-DC5C-4411-911D-39B4BC3ACF8E}" type="pres">
      <dgm:prSet presAssocID="{DB14EA2D-9D05-463B-8591-D606AB343CD5}" presName="dummy" presStyleCnt="0"/>
      <dgm:spPr/>
    </dgm:pt>
    <dgm:pt modelId="{29B361B8-1E5C-419F-9DF4-9230013E60B8}" type="pres">
      <dgm:prSet presAssocID="{364C2F6C-485D-48B6-8CB5-428011542C84}" presName="sibTrans" presStyleLbl="sibTrans2D1" presStyleIdx="1" presStyleCnt="4"/>
      <dgm:spPr/>
    </dgm:pt>
    <dgm:pt modelId="{6AAC61DF-CC77-45E3-BAEE-634658424BF5}" type="pres">
      <dgm:prSet presAssocID="{19B19FA4-3141-49F7-A220-68AAB1673900}" presName="node" presStyleLbl="node1" presStyleIdx="2" presStyleCnt="4">
        <dgm:presLayoutVars>
          <dgm:bulletEnabled val="1"/>
        </dgm:presLayoutVars>
      </dgm:prSet>
      <dgm:spPr/>
    </dgm:pt>
    <dgm:pt modelId="{4E1C9BDA-39B9-42DE-9C6A-6344CA2D6496}" type="pres">
      <dgm:prSet presAssocID="{19B19FA4-3141-49F7-A220-68AAB1673900}" presName="dummy" presStyleCnt="0"/>
      <dgm:spPr/>
    </dgm:pt>
    <dgm:pt modelId="{46377F5F-1587-488D-9CDD-1B96BE58D9A9}" type="pres">
      <dgm:prSet presAssocID="{E794E1BB-C0FB-486B-BEC2-3414171B5914}" presName="sibTrans" presStyleLbl="sibTrans2D1" presStyleIdx="2" presStyleCnt="4"/>
      <dgm:spPr/>
    </dgm:pt>
    <dgm:pt modelId="{4A207346-270E-460F-A28D-D77BBDC4D576}" type="pres">
      <dgm:prSet presAssocID="{15D95E32-2B9B-4A03-980A-3D7BFC53BF87}" presName="node" presStyleLbl="node1" presStyleIdx="3" presStyleCnt="4">
        <dgm:presLayoutVars>
          <dgm:bulletEnabled val="1"/>
        </dgm:presLayoutVars>
      </dgm:prSet>
      <dgm:spPr/>
    </dgm:pt>
    <dgm:pt modelId="{582B1DE8-FAEC-46F6-8599-596058CAAB1B}" type="pres">
      <dgm:prSet presAssocID="{15D95E32-2B9B-4A03-980A-3D7BFC53BF87}" presName="dummy" presStyleCnt="0"/>
      <dgm:spPr/>
    </dgm:pt>
    <dgm:pt modelId="{6B71CF3F-E5BB-4448-A281-C6E1370CF762}" type="pres">
      <dgm:prSet presAssocID="{9924BC43-72D0-499E-93A8-E6E53D44A2A6}" presName="sibTrans" presStyleLbl="sibTrans2D1" presStyleIdx="3" presStyleCnt="4"/>
      <dgm:spPr/>
    </dgm:pt>
  </dgm:ptLst>
  <dgm:cxnLst>
    <dgm:cxn modelId="{0AA35E1B-EE6E-4D50-911C-D666436DC2FC}" type="presOf" srcId="{1F2ABE7A-47E5-4C68-9AE9-A3B0D5FCE290}" destId="{9BD5834A-8553-462C-A651-E6B7801DBC5C}" srcOrd="0" destOrd="0" presId="urn:microsoft.com/office/officeart/2005/8/layout/radial6"/>
    <dgm:cxn modelId="{5B44CB1B-379E-4E65-A966-4096155EE968}" type="presOf" srcId="{15D95E32-2B9B-4A03-980A-3D7BFC53BF87}" destId="{4A207346-270E-460F-A28D-D77BBDC4D576}" srcOrd="0" destOrd="0" presId="urn:microsoft.com/office/officeart/2005/8/layout/radial6"/>
    <dgm:cxn modelId="{92E25E27-09BC-4BA0-AF83-45D79359141E}" type="presOf" srcId="{E794E1BB-C0FB-486B-BEC2-3414171B5914}" destId="{46377F5F-1587-488D-9CDD-1B96BE58D9A9}" srcOrd="0" destOrd="0" presId="urn:microsoft.com/office/officeart/2005/8/layout/radial6"/>
    <dgm:cxn modelId="{0DF53E3A-71F5-4D06-AC43-1180EEB81F56}" type="presOf" srcId="{918392A1-A017-4C45-8F2C-F543C6328A33}" destId="{27C1B431-854D-44C0-93BD-DA06864097C8}" srcOrd="0" destOrd="0" presId="urn:microsoft.com/office/officeart/2005/8/layout/radial6"/>
    <dgm:cxn modelId="{928F3372-0739-4655-97E9-32977FECBC9A}" srcId="{1F2ABE7A-47E5-4C68-9AE9-A3B0D5FCE290}" destId="{19B19FA4-3141-49F7-A220-68AAB1673900}" srcOrd="2" destOrd="0" parTransId="{9A1DD316-010A-4689-AC78-FECB650FA2D0}" sibTransId="{E794E1BB-C0FB-486B-BEC2-3414171B5914}"/>
    <dgm:cxn modelId="{53929052-2ED5-4E0D-9F53-CDC8BCD9AB8B}" srcId="{1F2ABE7A-47E5-4C68-9AE9-A3B0D5FCE290}" destId="{15D95E32-2B9B-4A03-980A-3D7BFC53BF87}" srcOrd="3" destOrd="0" parTransId="{66F8846D-7CC9-490F-89E0-19B0E8EAB19E}" sibTransId="{9924BC43-72D0-499E-93A8-E6E53D44A2A6}"/>
    <dgm:cxn modelId="{9A1C6095-0219-435D-83EE-76C5B4B3B386}" type="presOf" srcId="{5DA8E65D-C16F-4361-BFEF-443C28537F64}" destId="{267D3A5A-0499-4B61-84D6-CBFADCB272A2}" srcOrd="0" destOrd="0" presId="urn:microsoft.com/office/officeart/2005/8/layout/radial6"/>
    <dgm:cxn modelId="{B3196FA6-B52E-4DFE-8BC2-98949FA17DDE}" type="presOf" srcId="{DB14EA2D-9D05-463B-8591-D606AB343CD5}" destId="{7A8C377A-0E14-426E-9AB3-4BBA76BF8EA5}" srcOrd="0" destOrd="0" presId="urn:microsoft.com/office/officeart/2005/8/layout/radial6"/>
    <dgm:cxn modelId="{F1BA41AA-0BD9-4359-A95B-1E7358FEF700}" type="presOf" srcId="{19B19FA4-3141-49F7-A220-68AAB1673900}" destId="{6AAC61DF-CC77-45E3-BAEE-634658424BF5}" srcOrd="0" destOrd="0" presId="urn:microsoft.com/office/officeart/2005/8/layout/radial6"/>
    <dgm:cxn modelId="{FEE603B2-4F56-4C06-9C26-60220270DD5F}" type="presOf" srcId="{364C2F6C-485D-48B6-8CB5-428011542C84}" destId="{29B361B8-1E5C-419F-9DF4-9230013E60B8}" srcOrd="0" destOrd="0" presId="urn:microsoft.com/office/officeart/2005/8/layout/radial6"/>
    <dgm:cxn modelId="{42F2F0B4-24C0-418F-BB0D-F256C3183EA7}" srcId="{1F2ABE7A-47E5-4C68-9AE9-A3B0D5FCE290}" destId="{9C00A70A-3CE0-4446-8DA8-9A8D957CB25D}" srcOrd="0" destOrd="0" parTransId="{5F0F1FC5-A135-45CE-A749-30796A94E669}" sibTransId="{918392A1-A017-4C45-8F2C-F543C6328A33}"/>
    <dgm:cxn modelId="{9ADD74BB-8EA5-4AC8-ACD8-94057240E9D3}" srcId="{1F2ABE7A-47E5-4C68-9AE9-A3B0D5FCE290}" destId="{DB14EA2D-9D05-463B-8591-D606AB343CD5}" srcOrd="1" destOrd="0" parTransId="{A8294F5C-4D3B-427D-837F-6010BF20B264}" sibTransId="{364C2F6C-485D-48B6-8CB5-428011542C84}"/>
    <dgm:cxn modelId="{F35131C3-3F2D-410F-A3C9-AF48123971CB}" srcId="{5DA8E65D-C16F-4361-BFEF-443C28537F64}" destId="{1F2ABE7A-47E5-4C68-9AE9-A3B0D5FCE290}" srcOrd="0" destOrd="0" parTransId="{26D4E5F9-B23C-45D3-A8A7-18CCF786891D}" sibTransId="{E870B040-9730-4391-975D-0A9C07D85452}"/>
    <dgm:cxn modelId="{B68FC3E5-CA28-4255-BC02-D02CF5F0ACF3}" type="presOf" srcId="{9924BC43-72D0-499E-93A8-E6E53D44A2A6}" destId="{6B71CF3F-E5BB-4448-A281-C6E1370CF762}" srcOrd="0" destOrd="0" presId="urn:microsoft.com/office/officeart/2005/8/layout/radial6"/>
    <dgm:cxn modelId="{DA7FCBF0-7E23-4BBB-BAD1-9827AA24F790}" type="presOf" srcId="{9C00A70A-3CE0-4446-8DA8-9A8D957CB25D}" destId="{EA7B87E7-0600-41B7-AE77-668559E2D550}" srcOrd="0" destOrd="0" presId="urn:microsoft.com/office/officeart/2005/8/layout/radial6"/>
    <dgm:cxn modelId="{81A368AA-8F4F-4410-9273-2EDAA594DD7E}" type="presParOf" srcId="{267D3A5A-0499-4B61-84D6-CBFADCB272A2}" destId="{9BD5834A-8553-462C-A651-E6B7801DBC5C}" srcOrd="0" destOrd="0" presId="urn:microsoft.com/office/officeart/2005/8/layout/radial6"/>
    <dgm:cxn modelId="{8FE7BE7D-4A20-4F07-8AC4-D21AED0F93F5}" type="presParOf" srcId="{267D3A5A-0499-4B61-84D6-CBFADCB272A2}" destId="{EA7B87E7-0600-41B7-AE77-668559E2D550}" srcOrd="1" destOrd="0" presId="urn:microsoft.com/office/officeart/2005/8/layout/radial6"/>
    <dgm:cxn modelId="{9D2B0F86-7FC3-4E3B-8A96-F6164C245365}" type="presParOf" srcId="{267D3A5A-0499-4B61-84D6-CBFADCB272A2}" destId="{5A84A7AE-8B45-4814-95B4-601A3CAD353C}" srcOrd="2" destOrd="0" presId="urn:microsoft.com/office/officeart/2005/8/layout/radial6"/>
    <dgm:cxn modelId="{E86DEE8B-A4D0-49D1-9DC7-B89B5E176628}" type="presParOf" srcId="{267D3A5A-0499-4B61-84D6-CBFADCB272A2}" destId="{27C1B431-854D-44C0-93BD-DA06864097C8}" srcOrd="3" destOrd="0" presId="urn:microsoft.com/office/officeart/2005/8/layout/radial6"/>
    <dgm:cxn modelId="{1E97077E-FA0C-48BD-A7B5-057BE2D7ADAF}" type="presParOf" srcId="{267D3A5A-0499-4B61-84D6-CBFADCB272A2}" destId="{7A8C377A-0E14-426E-9AB3-4BBA76BF8EA5}" srcOrd="4" destOrd="0" presId="urn:microsoft.com/office/officeart/2005/8/layout/radial6"/>
    <dgm:cxn modelId="{85209D1D-6AAB-483B-A98B-D0E669F942D2}" type="presParOf" srcId="{267D3A5A-0499-4B61-84D6-CBFADCB272A2}" destId="{695F57FC-DC5C-4411-911D-39B4BC3ACF8E}" srcOrd="5" destOrd="0" presId="urn:microsoft.com/office/officeart/2005/8/layout/radial6"/>
    <dgm:cxn modelId="{7A2E344E-8EB8-4971-9B5C-03C9832897D3}" type="presParOf" srcId="{267D3A5A-0499-4B61-84D6-CBFADCB272A2}" destId="{29B361B8-1E5C-419F-9DF4-9230013E60B8}" srcOrd="6" destOrd="0" presId="urn:microsoft.com/office/officeart/2005/8/layout/radial6"/>
    <dgm:cxn modelId="{69B61E61-63EB-423E-A74E-259464C0262F}" type="presParOf" srcId="{267D3A5A-0499-4B61-84D6-CBFADCB272A2}" destId="{6AAC61DF-CC77-45E3-BAEE-634658424BF5}" srcOrd="7" destOrd="0" presId="urn:microsoft.com/office/officeart/2005/8/layout/radial6"/>
    <dgm:cxn modelId="{5D2124BE-F83F-4E0F-B76B-FD5C3AC626ED}" type="presParOf" srcId="{267D3A5A-0499-4B61-84D6-CBFADCB272A2}" destId="{4E1C9BDA-39B9-42DE-9C6A-6344CA2D6496}" srcOrd="8" destOrd="0" presId="urn:microsoft.com/office/officeart/2005/8/layout/radial6"/>
    <dgm:cxn modelId="{6BCC6DA2-7906-4A6F-AFA4-9A98294C7B1B}" type="presParOf" srcId="{267D3A5A-0499-4B61-84D6-CBFADCB272A2}" destId="{46377F5F-1587-488D-9CDD-1B96BE58D9A9}" srcOrd="9" destOrd="0" presId="urn:microsoft.com/office/officeart/2005/8/layout/radial6"/>
    <dgm:cxn modelId="{FB71DBD8-16AA-4280-A3A6-720FD0AD5011}" type="presParOf" srcId="{267D3A5A-0499-4B61-84D6-CBFADCB272A2}" destId="{4A207346-270E-460F-A28D-D77BBDC4D576}" srcOrd="10" destOrd="0" presId="urn:microsoft.com/office/officeart/2005/8/layout/radial6"/>
    <dgm:cxn modelId="{B897BC88-934A-4F2A-BDDA-4852B87DF44C}" type="presParOf" srcId="{267D3A5A-0499-4B61-84D6-CBFADCB272A2}" destId="{582B1DE8-FAEC-46F6-8599-596058CAAB1B}" srcOrd="11" destOrd="0" presId="urn:microsoft.com/office/officeart/2005/8/layout/radial6"/>
    <dgm:cxn modelId="{7A90F9E4-A89C-4CE4-A271-667980EF7AA5}" type="presParOf" srcId="{267D3A5A-0499-4B61-84D6-CBFADCB272A2}" destId="{6B71CF3F-E5BB-4448-A281-C6E1370CF762}"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1CF3F-E5BB-4448-A281-C6E1370CF762}">
      <dsp:nvSpPr>
        <dsp:cNvPr id="0" name=""/>
        <dsp:cNvSpPr/>
      </dsp:nvSpPr>
      <dsp:spPr>
        <a:xfrm>
          <a:off x="1333384" y="421606"/>
          <a:ext cx="2819631" cy="2819631"/>
        </a:xfrm>
        <a:prstGeom prst="blockArc">
          <a:avLst>
            <a:gd name="adj1" fmla="val 10800000"/>
            <a:gd name="adj2" fmla="val 162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377F5F-1587-488D-9CDD-1B96BE58D9A9}">
      <dsp:nvSpPr>
        <dsp:cNvPr id="0" name=""/>
        <dsp:cNvSpPr/>
      </dsp:nvSpPr>
      <dsp:spPr>
        <a:xfrm>
          <a:off x="1333384" y="421606"/>
          <a:ext cx="2819631" cy="2819631"/>
        </a:xfrm>
        <a:prstGeom prst="blockArc">
          <a:avLst>
            <a:gd name="adj1" fmla="val 5400000"/>
            <a:gd name="adj2" fmla="val 108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B361B8-1E5C-419F-9DF4-9230013E60B8}">
      <dsp:nvSpPr>
        <dsp:cNvPr id="0" name=""/>
        <dsp:cNvSpPr/>
      </dsp:nvSpPr>
      <dsp:spPr>
        <a:xfrm>
          <a:off x="1333384" y="421606"/>
          <a:ext cx="2819631" cy="2819631"/>
        </a:xfrm>
        <a:prstGeom prst="blockArc">
          <a:avLst>
            <a:gd name="adj1" fmla="val 0"/>
            <a:gd name="adj2" fmla="val 54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C1B431-854D-44C0-93BD-DA06864097C8}">
      <dsp:nvSpPr>
        <dsp:cNvPr id="0" name=""/>
        <dsp:cNvSpPr/>
      </dsp:nvSpPr>
      <dsp:spPr>
        <a:xfrm>
          <a:off x="1333384" y="421606"/>
          <a:ext cx="2819631" cy="2819631"/>
        </a:xfrm>
        <a:prstGeom prst="blockArc">
          <a:avLst>
            <a:gd name="adj1" fmla="val 16200000"/>
            <a:gd name="adj2" fmla="val 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D5834A-8553-462C-A651-E6B7801DBC5C}">
      <dsp:nvSpPr>
        <dsp:cNvPr id="0" name=""/>
        <dsp:cNvSpPr/>
      </dsp:nvSpPr>
      <dsp:spPr>
        <a:xfrm>
          <a:off x="2094904" y="1183126"/>
          <a:ext cx="1296590" cy="12965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Field Experience</a:t>
          </a:r>
        </a:p>
      </dsp:txBody>
      <dsp:txXfrm>
        <a:off x="2284785" y="1373007"/>
        <a:ext cx="916828" cy="916828"/>
      </dsp:txXfrm>
    </dsp:sp>
    <dsp:sp modelId="{EA7B87E7-0600-41B7-AE77-668559E2D550}">
      <dsp:nvSpPr>
        <dsp:cNvPr id="0" name=""/>
        <dsp:cNvSpPr/>
      </dsp:nvSpPr>
      <dsp:spPr>
        <a:xfrm>
          <a:off x="2289393" y="473"/>
          <a:ext cx="907613" cy="9076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Education Facilitator</a:t>
          </a:r>
        </a:p>
      </dsp:txBody>
      <dsp:txXfrm>
        <a:off x="2422310" y="133390"/>
        <a:ext cx="641779" cy="641779"/>
      </dsp:txXfrm>
    </dsp:sp>
    <dsp:sp modelId="{7A8C377A-0E14-426E-9AB3-4BBA76BF8EA5}">
      <dsp:nvSpPr>
        <dsp:cNvPr id="0" name=""/>
        <dsp:cNvSpPr/>
      </dsp:nvSpPr>
      <dsp:spPr>
        <a:xfrm>
          <a:off x="3666534" y="1377615"/>
          <a:ext cx="907613" cy="9076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Student~ Teacher Candidate</a:t>
          </a:r>
        </a:p>
      </dsp:txBody>
      <dsp:txXfrm>
        <a:off x="3799451" y="1510532"/>
        <a:ext cx="641779" cy="641779"/>
      </dsp:txXfrm>
    </dsp:sp>
    <dsp:sp modelId="{6AAC61DF-CC77-45E3-BAEE-634658424BF5}">
      <dsp:nvSpPr>
        <dsp:cNvPr id="0" name=""/>
        <dsp:cNvSpPr/>
      </dsp:nvSpPr>
      <dsp:spPr>
        <a:xfrm>
          <a:off x="2289393" y="2754756"/>
          <a:ext cx="907613" cy="9076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Host Teacher</a:t>
          </a:r>
        </a:p>
      </dsp:txBody>
      <dsp:txXfrm>
        <a:off x="2422310" y="2887673"/>
        <a:ext cx="641779" cy="641779"/>
      </dsp:txXfrm>
    </dsp:sp>
    <dsp:sp modelId="{4A207346-270E-460F-A28D-D77BBDC4D576}">
      <dsp:nvSpPr>
        <dsp:cNvPr id="0" name=""/>
        <dsp:cNvSpPr/>
      </dsp:nvSpPr>
      <dsp:spPr>
        <a:xfrm>
          <a:off x="912251" y="1377615"/>
          <a:ext cx="907613" cy="9076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Faculty/F.E Courses</a:t>
          </a:r>
        </a:p>
      </dsp:txBody>
      <dsp:txXfrm>
        <a:off x="1045168" y="1510532"/>
        <a:ext cx="641779" cy="64177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2711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5548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7380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590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6756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9782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3427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4332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8780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6095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351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574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8642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919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2814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6973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7461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10821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42099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14500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0183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2350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2488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2942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88986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93959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584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6293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8674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9/23/2025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5305046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sv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sll.watermarkinsights.com/logi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sll.watermarkinsights.com/log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3" cy="5143501"/>
          </a:xfrm>
          <a:prstGeom prst="rect">
            <a:avLst/>
          </a:prstGeom>
          <a:noFill/>
          <a:ln>
            <a:noFill/>
          </a:ln>
        </p:spPr>
      </p:pic>
      <p:sp>
        <p:nvSpPr>
          <p:cNvPr id="55" name="Google Shape;55;p13"/>
          <p:cNvSpPr txBox="1">
            <a:spLocks noGrp="1"/>
          </p:cNvSpPr>
          <p:nvPr>
            <p:ph type="ctrTitle"/>
          </p:nvPr>
        </p:nvSpPr>
        <p:spPr>
          <a:xfrm>
            <a:off x="311700" y="1086677"/>
            <a:ext cx="8520600" cy="121865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600" dirty="0">
                <a:latin typeface="Calibri"/>
                <a:ea typeface="Calibri"/>
                <a:cs typeface="Calibri"/>
                <a:sym typeface="Calibri"/>
              </a:rPr>
              <a:t>FDLTCC Education Unit</a:t>
            </a:r>
            <a:endParaRPr sz="6600" dirty="0">
              <a:latin typeface="Calibri"/>
              <a:ea typeface="Calibri"/>
              <a:cs typeface="Calibri"/>
              <a:sym typeface="Calibri"/>
            </a:endParaRPr>
          </a:p>
        </p:txBody>
      </p:sp>
      <p:sp>
        <p:nvSpPr>
          <p:cNvPr id="56" name="Google Shape;56;p13"/>
          <p:cNvSpPr txBox="1">
            <a:spLocks noGrp="1"/>
          </p:cNvSpPr>
          <p:nvPr>
            <p:ph type="subTitle" idx="1"/>
          </p:nvPr>
        </p:nvSpPr>
        <p:spPr>
          <a:xfrm>
            <a:off x="311700" y="2529456"/>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latin typeface="Calibri"/>
                <a:ea typeface="Calibri"/>
                <a:cs typeface="Calibri"/>
                <a:sym typeface="Calibri"/>
              </a:rPr>
              <a:t>Host Teacher Orientation</a:t>
            </a:r>
            <a:endParaRPr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220" dirty="0">
                <a:latin typeface="Calibri"/>
                <a:ea typeface="Calibri"/>
                <a:cs typeface="Calibri"/>
                <a:sym typeface="Calibri"/>
              </a:rPr>
              <a:t>Important Safeguards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fontScale="92500" lnSpcReduction="20000"/>
          </a:bodyPr>
          <a:lstStyle/>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 The teacher candidate must always be supervised by the appointed and approved host teachers.</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A teacher candidate should never be left alone. If a teacher candidate is teaching a virtual sessions, the host teacher should be present in the session.</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To be clear, teacher candidates should never assume sole responsibility for their students. If the host teacher is absent or unavailable the principal should appoint a licensed supervising teacher. </a:t>
            </a:r>
          </a:p>
          <a:p>
            <a:pPr lvl="0" indent="-457200" algn="l" rtl="0">
              <a:spcBef>
                <a:spcPts val="0"/>
              </a:spcBef>
              <a:spcAft>
                <a:spcPts val="1200"/>
              </a:spcAft>
              <a:buFont typeface="Wingdings" panose="05000000000000000000" pitchFamily="2" charset="2"/>
              <a:buChar char="v"/>
            </a:pPr>
            <a:endParaRPr dirty="0">
              <a:latin typeface="Calibri"/>
              <a:ea typeface="Calibri"/>
              <a:cs typeface="Calibri"/>
              <a:sym typeface="Calibri"/>
            </a:endParaRPr>
          </a:p>
        </p:txBody>
      </p:sp>
    </p:spTree>
    <p:extLst>
      <p:ext uri="{BB962C8B-B14F-4D97-AF65-F5344CB8AC3E}">
        <p14:creationId xmlns:p14="http://schemas.microsoft.com/office/powerpoint/2010/main" val="2084192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220" dirty="0">
                <a:latin typeface="Calibri"/>
                <a:ea typeface="Calibri"/>
                <a:cs typeface="Calibri"/>
                <a:sym typeface="Calibri"/>
              </a:rPr>
              <a:t>Responsibilities of the Education Facilitator (Advocacy)</a:t>
            </a:r>
            <a:endParaRPr sz="3220" dirty="0">
              <a:latin typeface="Calibri"/>
              <a:ea typeface="Calibri"/>
              <a:cs typeface="Calibri"/>
              <a:sym typeface="Calibri"/>
            </a:endParaRPr>
          </a:p>
        </p:txBody>
      </p:sp>
      <p:sp>
        <p:nvSpPr>
          <p:cNvPr id="63" name="Google Shape;63;p14"/>
          <p:cNvSpPr txBox="1">
            <a:spLocks noGrp="1"/>
          </p:cNvSpPr>
          <p:nvPr>
            <p:ph type="body" idx="1"/>
          </p:nvPr>
        </p:nvSpPr>
        <p:spPr>
          <a:xfrm>
            <a:off x="311700" y="1462750"/>
            <a:ext cx="8520600" cy="3416400"/>
          </a:xfrm>
          <a:prstGeom prst="rect">
            <a:avLst/>
          </a:prstGeom>
        </p:spPr>
        <p:txBody>
          <a:bodyPr spcFirstLastPara="1" wrap="square" lIns="91425" tIns="91425" rIns="91425" bIns="91425" anchor="t" anchorCtr="0">
            <a:normAutofit fontScale="85000" lnSpcReduction="10000"/>
          </a:bodyPr>
          <a:lstStyle/>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Making contact with building principal to find a host teacher</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Once the “referral” is reviewed, the Education Facilitator will then reach out to the host teacher regarding teacher candidate and the description of field experience goals for the selected course.</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Create an email/Zoom session to introduce the teacher candidate and host teacher</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Send out end-of-semester evaluation/dispositions on students. </a:t>
            </a:r>
            <a:endParaRPr dirty="0">
              <a:latin typeface="Calibri"/>
              <a:ea typeface="Calibri"/>
              <a:cs typeface="Calibri"/>
              <a:sym typeface="Calibri"/>
            </a:endParaRPr>
          </a:p>
        </p:txBody>
      </p:sp>
    </p:spTree>
    <p:extLst>
      <p:ext uri="{BB962C8B-B14F-4D97-AF65-F5344CB8AC3E}">
        <p14:creationId xmlns:p14="http://schemas.microsoft.com/office/powerpoint/2010/main" val="27473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220" dirty="0">
                <a:latin typeface="Calibri"/>
                <a:ea typeface="Calibri"/>
                <a:cs typeface="Calibri"/>
                <a:sym typeface="Calibri"/>
              </a:rPr>
              <a:t>Responsibilities of the Education Facilitator (Advocacy)</a:t>
            </a:r>
            <a:endParaRPr sz="3220" dirty="0">
              <a:latin typeface="Calibri"/>
              <a:ea typeface="Calibri"/>
              <a:cs typeface="Calibri"/>
              <a:sym typeface="Calibri"/>
            </a:endParaRPr>
          </a:p>
        </p:txBody>
      </p:sp>
      <p:pic>
        <p:nvPicPr>
          <p:cNvPr id="5" name="Graphic 4" descr="Open envelope with solid fill">
            <a:extLst>
              <a:ext uri="{FF2B5EF4-FFF2-40B4-BE49-F238E27FC236}">
                <a16:creationId xmlns:a16="http://schemas.microsoft.com/office/drawing/2014/main" id="{B7389326-F46F-DEFA-AD35-524F4AE74A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9236" y="2002735"/>
            <a:ext cx="914400" cy="914400"/>
          </a:xfrm>
          <a:prstGeom prst="rect">
            <a:avLst/>
          </a:prstGeom>
        </p:spPr>
      </p:pic>
      <p:sp>
        <p:nvSpPr>
          <p:cNvPr id="7" name="Google Shape;63;p14">
            <a:extLst>
              <a:ext uri="{FF2B5EF4-FFF2-40B4-BE49-F238E27FC236}">
                <a16:creationId xmlns:a16="http://schemas.microsoft.com/office/drawing/2014/main" id="{0911339D-E964-2994-007A-279A7BA02D61}"/>
              </a:ext>
            </a:extLst>
          </p:cNvPr>
          <p:cNvSpPr txBox="1">
            <a:spLocks noGrp="1"/>
          </p:cNvSpPr>
          <p:nvPr>
            <p:ph type="body" idx="1"/>
          </p:nvPr>
        </p:nvSpPr>
        <p:spPr>
          <a:xfrm>
            <a:off x="1756053" y="1743550"/>
            <a:ext cx="2232715" cy="1582745"/>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en-US" sz="7200" dirty="0">
                <a:latin typeface="Calibri"/>
                <a:ea typeface="Calibri"/>
                <a:cs typeface="Calibri"/>
                <a:sym typeface="Calibri"/>
              </a:rPr>
              <a:t>Set up an email or Zoom session to meet teacher candidates/host teacher prior to starting field experience hours.</a:t>
            </a:r>
          </a:p>
          <a:p>
            <a:pPr marL="0" lvl="0" indent="0" algn="l" rtl="0">
              <a:spcBef>
                <a:spcPts val="0"/>
              </a:spcBef>
              <a:spcAft>
                <a:spcPts val="1200"/>
              </a:spcAft>
              <a:buNone/>
            </a:pPr>
            <a:endParaRPr dirty="0">
              <a:latin typeface="Calibri"/>
              <a:ea typeface="Calibri"/>
              <a:cs typeface="Calibri"/>
              <a:sym typeface="Calibri"/>
            </a:endParaRPr>
          </a:p>
        </p:txBody>
      </p:sp>
      <p:pic>
        <p:nvPicPr>
          <p:cNvPr id="10" name="Graphic 9" descr="Users with solid fill">
            <a:extLst>
              <a:ext uri="{FF2B5EF4-FFF2-40B4-BE49-F238E27FC236}">
                <a16:creationId xmlns:a16="http://schemas.microsoft.com/office/drawing/2014/main" id="{667650CB-68DC-0F6C-DEC4-59E3C79FF1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98034" y="2002735"/>
            <a:ext cx="914400" cy="914400"/>
          </a:xfrm>
          <a:prstGeom prst="rect">
            <a:avLst/>
          </a:prstGeom>
        </p:spPr>
      </p:pic>
      <p:sp>
        <p:nvSpPr>
          <p:cNvPr id="11" name="TextBox 10">
            <a:extLst>
              <a:ext uri="{FF2B5EF4-FFF2-40B4-BE49-F238E27FC236}">
                <a16:creationId xmlns:a16="http://schemas.microsoft.com/office/drawing/2014/main" id="{DD201E0F-5F0E-101E-7CBF-33027AB53B86}"/>
              </a:ext>
            </a:extLst>
          </p:cNvPr>
          <p:cNvSpPr txBox="1"/>
          <p:nvPr/>
        </p:nvSpPr>
        <p:spPr>
          <a:xfrm>
            <a:off x="5963479" y="2073257"/>
            <a:ext cx="2080591" cy="923330"/>
          </a:xfrm>
          <a:prstGeom prst="rect">
            <a:avLst/>
          </a:prstGeom>
          <a:noFill/>
        </p:spPr>
        <p:txBody>
          <a:bodyPr wrap="square" rtlCol="0">
            <a:spAutoFit/>
          </a:bodyPr>
          <a:lstStyle/>
          <a:p>
            <a:r>
              <a:rPr lang="en-US" dirty="0"/>
              <a:t>Build rapport with teacher candidate and host teacher.</a:t>
            </a:r>
          </a:p>
        </p:txBody>
      </p:sp>
      <p:pic>
        <p:nvPicPr>
          <p:cNvPr id="13" name="Graphic 12" descr="Chat with solid fill">
            <a:extLst>
              <a:ext uri="{FF2B5EF4-FFF2-40B4-BE49-F238E27FC236}">
                <a16:creationId xmlns:a16="http://schemas.microsoft.com/office/drawing/2014/main" id="{28F923B5-EA34-D2A0-F55F-AEE75B51F8E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03985" y="3137720"/>
            <a:ext cx="914400" cy="914400"/>
          </a:xfrm>
          <a:prstGeom prst="rect">
            <a:avLst/>
          </a:prstGeom>
        </p:spPr>
      </p:pic>
      <p:sp>
        <p:nvSpPr>
          <p:cNvPr id="14" name="TextBox 13">
            <a:extLst>
              <a:ext uri="{FF2B5EF4-FFF2-40B4-BE49-F238E27FC236}">
                <a16:creationId xmlns:a16="http://schemas.microsoft.com/office/drawing/2014/main" id="{152B95FF-3D6D-3357-5B20-2713056AF395}"/>
              </a:ext>
            </a:extLst>
          </p:cNvPr>
          <p:cNvSpPr txBox="1"/>
          <p:nvPr/>
        </p:nvSpPr>
        <p:spPr>
          <a:xfrm>
            <a:off x="4886604" y="3191761"/>
            <a:ext cx="2729945" cy="923330"/>
          </a:xfrm>
          <a:prstGeom prst="rect">
            <a:avLst/>
          </a:prstGeom>
          <a:noFill/>
        </p:spPr>
        <p:txBody>
          <a:bodyPr wrap="square" rtlCol="0">
            <a:spAutoFit/>
          </a:bodyPr>
          <a:lstStyle/>
          <a:p>
            <a:r>
              <a:rPr lang="en-US" dirty="0"/>
              <a:t>Communicate any issues or concerns with  the EDU Faculty/Course Instructor</a:t>
            </a:r>
          </a:p>
        </p:txBody>
      </p:sp>
    </p:spTree>
    <p:extLst>
      <p:ext uri="{BB962C8B-B14F-4D97-AF65-F5344CB8AC3E}">
        <p14:creationId xmlns:p14="http://schemas.microsoft.com/office/powerpoint/2010/main" val="3288543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220" dirty="0">
                <a:latin typeface="Calibri"/>
                <a:ea typeface="Calibri"/>
                <a:cs typeface="Calibri"/>
                <a:sym typeface="Calibri"/>
              </a:rPr>
              <a:t>Responsibilities of the Faculty /Instructor (Evaluations)</a:t>
            </a:r>
            <a:endParaRPr sz="3220" dirty="0">
              <a:latin typeface="Calibri"/>
              <a:ea typeface="Calibri"/>
              <a:cs typeface="Calibri"/>
              <a:sym typeface="Calibri"/>
            </a:endParaRPr>
          </a:p>
        </p:txBody>
      </p:sp>
      <p:sp>
        <p:nvSpPr>
          <p:cNvPr id="63" name="Google Shape;63;p14"/>
          <p:cNvSpPr txBox="1">
            <a:spLocks noGrp="1"/>
          </p:cNvSpPr>
          <p:nvPr>
            <p:ph type="body" idx="1"/>
          </p:nvPr>
        </p:nvSpPr>
        <p:spPr>
          <a:xfrm>
            <a:off x="311700" y="1372413"/>
            <a:ext cx="8520600" cy="3416400"/>
          </a:xfrm>
          <a:prstGeom prst="rect">
            <a:avLst/>
          </a:prstGeom>
        </p:spPr>
        <p:txBody>
          <a:bodyPr spcFirstLastPara="1" wrap="square" lIns="91425" tIns="91425" rIns="91425" bIns="91425" anchor="t" anchorCtr="0">
            <a:normAutofit fontScale="92500"/>
          </a:bodyPr>
          <a:lstStyle/>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Provide an Introduction letter to host teacher regarding expectations and outcomes for Teacher Candidate.</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Communicate to the Education Facilitator of any issues regarding teacher candidates' academics/attendance, etc. </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Verify  teacher candidates field experience log for designated hours for course in </a:t>
            </a:r>
            <a:r>
              <a:rPr lang="en-US" dirty="0" err="1">
                <a:latin typeface="Calibri"/>
                <a:ea typeface="Calibri"/>
                <a:cs typeface="Calibri"/>
                <a:sym typeface="Calibri"/>
              </a:rPr>
              <a:t>WaterMark</a:t>
            </a:r>
            <a:r>
              <a:rPr lang="en-US" dirty="0">
                <a:latin typeface="Calibri"/>
                <a:ea typeface="Calibri"/>
                <a:cs typeface="Calibri"/>
                <a:sym typeface="Calibri"/>
              </a:rPr>
              <a:t>. </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 Conducting classroom Methods sessions.</a:t>
            </a:r>
          </a:p>
          <a:p>
            <a:pPr lvl="0" indent="-457200" algn="l" rtl="0">
              <a:spcBef>
                <a:spcPts val="0"/>
              </a:spcBef>
              <a:spcAft>
                <a:spcPts val="1200"/>
              </a:spcAft>
              <a:buFont typeface="Wingdings" panose="05000000000000000000" pitchFamily="2" charset="2"/>
              <a:buChar char="v"/>
            </a:pPr>
            <a:endParaRPr lang="en-US" dirty="0">
              <a:latin typeface="Calibri"/>
              <a:ea typeface="Calibri"/>
              <a:cs typeface="Calibri"/>
              <a:sym typeface="Calibri"/>
            </a:endParaRPr>
          </a:p>
          <a:p>
            <a:pPr lvl="0" indent="-457200" algn="l" rtl="0">
              <a:spcBef>
                <a:spcPts val="0"/>
              </a:spcBef>
              <a:spcAft>
                <a:spcPts val="1200"/>
              </a:spcAft>
              <a:buFont typeface="Wingdings" panose="05000000000000000000" pitchFamily="2" charset="2"/>
              <a:buChar char="v"/>
            </a:pPr>
            <a:endParaRPr lang="en-US" dirty="0">
              <a:latin typeface="Calibri"/>
              <a:ea typeface="Calibri"/>
              <a:cs typeface="Calibri"/>
              <a:sym typeface="Calibri"/>
            </a:endParaRPr>
          </a:p>
        </p:txBody>
      </p:sp>
    </p:spTree>
    <p:extLst>
      <p:ext uri="{BB962C8B-B14F-4D97-AF65-F5344CB8AC3E}">
        <p14:creationId xmlns:p14="http://schemas.microsoft.com/office/powerpoint/2010/main" val="376370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dirty="0">
                <a:latin typeface="Calibri"/>
                <a:ea typeface="Calibri"/>
                <a:cs typeface="Calibri"/>
                <a:sym typeface="Calibri"/>
              </a:rPr>
              <a:t>WaterMark~ Student Learning &amp; Licensure</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latin typeface="Calibri"/>
                <a:ea typeface="Calibri"/>
                <a:cs typeface="Calibri"/>
                <a:sym typeface="Calibri"/>
              </a:rPr>
              <a:t>Here is the link for Host Teachers to approve of student hours/logs.</a:t>
            </a:r>
          </a:p>
          <a:p>
            <a:pPr marL="0" lvl="0" indent="0" algn="l" rtl="0">
              <a:spcBef>
                <a:spcPts val="0"/>
              </a:spcBef>
              <a:spcAft>
                <a:spcPts val="1200"/>
              </a:spcAft>
              <a:buNone/>
            </a:pPr>
            <a:r>
              <a:rPr lang="en-US" dirty="0">
                <a:hlinkClick r:id="rId4"/>
              </a:rPr>
              <a:t>Sign In | Watermark (watermarkinsights.com)</a:t>
            </a:r>
            <a:endParaRPr lang="en-US" dirty="0"/>
          </a:p>
          <a:p>
            <a:pPr marL="0" lvl="0" indent="0" algn="l" rtl="0">
              <a:spcBef>
                <a:spcPts val="0"/>
              </a:spcBef>
              <a:spcAft>
                <a:spcPts val="1200"/>
              </a:spcAft>
              <a:buNone/>
            </a:pPr>
            <a:r>
              <a:rPr lang="en-US" dirty="0">
                <a:latin typeface="Calibri"/>
                <a:ea typeface="Calibri"/>
                <a:cs typeface="Calibri"/>
                <a:sym typeface="Calibri"/>
              </a:rPr>
              <a:t>Please check periodically and verify hours. If students have not been showing up for “assigned times” please reach out to Field Experience Coordinator </a:t>
            </a:r>
            <a:r>
              <a:rPr lang="en-US">
                <a:latin typeface="Calibri"/>
                <a:ea typeface="Calibri"/>
                <a:cs typeface="Calibri"/>
                <a:sym typeface="Calibri"/>
              </a:rPr>
              <a:t>if you have concerns.  </a:t>
            </a:r>
            <a:endParaRPr dirty="0">
              <a:latin typeface="Calibri"/>
              <a:ea typeface="Calibri"/>
              <a:cs typeface="Calibri"/>
              <a:sym typeface="Calibri"/>
            </a:endParaRPr>
          </a:p>
        </p:txBody>
      </p:sp>
    </p:spTree>
    <p:extLst>
      <p:ext uri="{BB962C8B-B14F-4D97-AF65-F5344CB8AC3E}">
        <p14:creationId xmlns:p14="http://schemas.microsoft.com/office/powerpoint/2010/main" val="359122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dirty="0">
                <a:latin typeface="Calibri"/>
                <a:ea typeface="Calibri"/>
                <a:cs typeface="Calibri"/>
                <a:sym typeface="Calibri"/>
              </a:rPr>
              <a:t>Dispositions/Evaluations</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indent="-457200">
              <a:spcAft>
                <a:spcPts val="1200"/>
              </a:spcAft>
            </a:pPr>
            <a:r>
              <a:rPr lang="en" dirty="0">
                <a:latin typeface="Calibri"/>
                <a:ea typeface="Calibri"/>
                <a:cs typeface="Calibri"/>
                <a:sym typeface="Calibri"/>
              </a:rPr>
              <a:t>The purpose is to evaluate our students during their particpation in field experience. </a:t>
            </a:r>
          </a:p>
          <a:p>
            <a:pPr indent="-457200">
              <a:spcAft>
                <a:spcPts val="1200"/>
              </a:spcAft>
            </a:pPr>
            <a:r>
              <a:rPr lang="en" dirty="0">
                <a:latin typeface="Calibri"/>
                <a:ea typeface="Calibri"/>
                <a:cs typeface="Calibri"/>
                <a:sym typeface="Calibri"/>
              </a:rPr>
              <a:t>This data will be utilized to improve student performance and to inform change in our field experience program. </a:t>
            </a:r>
          </a:p>
          <a:p>
            <a:pPr indent="-457200">
              <a:spcAft>
                <a:spcPts val="1200"/>
              </a:spcAft>
            </a:pPr>
            <a:r>
              <a:rPr lang="en" dirty="0">
                <a:latin typeface="Calibri"/>
                <a:ea typeface="Calibri"/>
                <a:cs typeface="Calibri"/>
                <a:sym typeface="Calibri"/>
              </a:rPr>
              <a:t>A link to the disposition form will be sent to your email at the end of the semester. </a:t>
            </a:r>
            <a:endParaRPr dirty="0">
              <a:latin typeface="Calibri"/>
              <a:ea typeface="Calibri"/>
              <a:cs typeface="Calibri"/>
              <a:sym typeface="Calibri"/>
            </a:endParaRPr>
          </a:p>
        </p:txBody>
      </p:sp>
    </p:spTree>
    <p:extLst>
      <p:ext uri="{BB962C8B-B14F-4D97-AF65-F5344CB8AC3E}">
        <p14:creationId xmlns:p14="http://schemas.microsoft.com/office/powerpoint/2010/main" val="3546733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220" dirty="0">
                <a:latin typeface="Calibri"/>
                <a:ea typeface="Calibri"/>
                <a:cs typeface="Calibri"/>
                <a:sym typeface="Calibri"/>
              </a:rPr>
              <a:t>Finally, what happens when the Faculty OR Host Teacher becomes worried about the student teacher’s progress?</a:t>
            </a:r>
            <a:endParaRPr sz="3220" dirty="0">
              <a:latin typeface="Calibri"/>
              <a:ea typeface="Calibri"/>
              <a:cs typeface="Calibri"/>
              <a:sym typeface="Calibri"/>
            </a:endParaRPr>
          </a:p>
        </p:txBody>
      </p:sp>
      <p:sp>
        <p:nvSpPr>
          <p:cNvPr id="63" name="Google Shape;63;p14"/>
          <p:cNvSpPr txBox="1">
            <a:spLocks noGrp="1"/>
          </p:cNvSpPr>
          <p:nvPr>
            <p:ph type="body" idx="1"/>
          </p:nvPr>
        </p:nvSpPr>
        <p:spPr>
          <a:xfrm>
            <a:off x="311700" y="1802297"/>
            <a:ext cx="8520600" cy="2766578"/>
          </a:xfrm>
          <a:prstGeom prst="rect">
            <a:avLst/>
          </a:prstGeom>
        </p:spPr>
        <p:txBody>
          <a:bodyPr spcFirstLastPara="1" wrap="square" lIns="91425" tIns="91425" rIns="91425" bIns="91425" anchor="t" anchorCtr="0">
            <a:normAutofit fontScale="92500"/>
          </a:bodyPr>
          <a:lstStyle/>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The Host Teacher must call/email the Education Facilitator.</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An Academic success Plan will be put in place immediately  </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If no improvement is made OR the principal calls the Education Facilitator, the student teacher will be removed from their site.</a:t>
            </a:r>
          </a:p>
          <a:p>
            <a:pPr marL="0" lvl="0" indent="0" algn="l" rtl="0">
              <a:spcBef>
                <a:spcPts val="0"/>
              </a:spcBef>
              <a:spcAft>
                <a:spcPts val="120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1785287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74951" y="-158335"/>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Our way of saying MIIGWECH!!</a:t>
            </a:r>
            <a:endParaRPr sz="3220" dirty="0">
              <a:latin typeface="Calibri"/>
              <a:ea typeface="Calibri"/>
              <a:cs typeface="Calibri"/>
              <a:sym typeface="Calibri"/>
            </a:endParaRPr>
          </a:p>
        </p:txBody>
      </p:sp>
      <p:sp>
        <p:nvSpPr>
          <p:cNvPr id="63" name="Google Shape;63;p14"/>
          <p:cNvSpPr txBox="1">
            <a:spLocks noGrp="1"/>
          </p:cNvSpPr>
          <p:nvPr>
            <p:ph type="body" idx="1"/>
          </p:nvPr>
        </p:nvSpPr>
        <p:spPr>
          <a:xfrm>
            <a:off x="1131756" y="1152475"/>
            <a:ext cx="7700543" cy="1260941"/>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dirty="0">
                <a:latin typeface="Calibri"/>
                <a:ea typeface="Calibri"/>
                <a:cs typeface="Calibri"/>
                <a:sym typeface="Calibri"/>
              </a:rPr>
              <a:t>Host and Cooperating Teachers will be able to register for our ED FEST for FREE!! </a:t>
            </a:r>
            <a:r>
              <a:rPr lang="en-US" dirty="0">
                <a:latin typeface="Calibri"/>
                <a:ea typeface="Calibri"/>
                <a:cs typeface="Calibri"/>
                <a:sym typeface="Calibri"/>
              </a:rPr>
              <a:t>Great opportunity to get P.D for your CEU’s! </a:t>
            </a:r>
            <a:endParaRPr dirty="0">
              <a:latin typeface="Calibri"/>
              <a:ea typeface="Calibri"/>
              <a:cs typeface="Calibri"/>
              <a:sym typeface="Calibri"/>
            </a:endParaRPr>
          </a:p>
        </p:txBody>
      </p:sp>
      <p:pic>
        <p:nvPicPr>
          <p:cNvPr id="2" name="Picture 1" descr="A poster with a couple of dolphins&#10;&#10;AI-generated content may be incorrect.">
            <a:extLst>
              <a:ext uri="{FF2B5EF4-FFF2-40B4-BE49-F238E27FC236}">
                <a16:creationId xmlns:a16="http://schemas.microsoft.com/office/drawing/2014/main" id="{113395ED-7017-3FBD-A84A-29F5FC799DD3}"/>
              </a:ext>
            </a:extLst>
          </p:cNvPr>
          <p:cNvPicPr>
            <a:picLocks noChangeAspect="1"/>
          </p:cNvPicPr>
          <p:nvPr/>
        </p:nvPicPr>
        <p:blipFill>
          <a:blip r:embed="rId4"/>
          <a:stretch>
            <a:fillRect/>
          </a:stretch>
        </p:blipFill>
        <p:spPr>
          <a:xfrm>
            <a:off x="1193859" y="2017463"/>
            <a:ext cx="1771150" cy="2327314"/>
          </a:xfrm>
          <a:prstGeom prst="rect">
            <a:avLst/>
          </a:prstGeom>
        </p:spPr>
      </p:pic>
      <p:pic>
        <p:nvPicPr>
          <p:cNvPr id="4" name="Picture 3" descr="A document with text and images&#10;&#10;AI-generated content may be incorrect.">
            <a:extLst>
              <a:ext uri="{FF2B5EF4-FFF2-40B4-BE49-F238E27FC236}">
                <a16:creationId xmlns:a16="http://schemas.microsoft.com/office/drawing/2014/main" id="{01F8FDA5-E5CC-A15B-450B-26F4FBDCF165}"/>
              </a:ext>
            </a:extLst>
          </p:cNvPr>
          <p:cNvPicPr>
            <a:picLocks noChangeAspect="1"/>
          </p:cNvPicPr>
          <p:nvPr/>
        </p:nvPicPr>
        <p:blipFill>
          <a:blip r:embed="rId5"/>
          <a:stretch>
            <a:fillRect/>
          </a:stretch>
        </p:blipFill>
        <p:spPr>
          <a:xfrm>
            <a:off x="3679538" y="2017463"/>
            <a:ext cx="1778037" cy="2327314"/>
          </a:xfrm>
          <a:prstGeom prst="rect">
            <a:avLst/>
          </a:prstGeom>
        </p:spPr>
      </p:pic>
      <p:pic>
        <p:nvPicPr>
          <p:cNvPr id="5" name="Picture 4" descr="A document with text and images&#10;&#10;AI-generated content may be incorrect.">
            <a:extLst>
              <a:ext uri="{FF2B5EF4-FFF2-40B4-BE49-F238E27FC236}">
                <a16:creationId xmlns:a16="http://schemas.microsoft.com/office/drawing/2014/main" id="{88C27120-A66C-974E-D0AF-62FC2773441F}"/>
              </a:ext>
            </a:extLst>
          </p:cNvPr>
          <p:cNvPicPr>
            <a:picLocks noChangeAspect="1"/>
          </p:cNvPicPr>
          <p:nvPr/>
        </p:nvPicPr>
        <p:blipFill>
          <a:blip r:embed="rId6"/>
          <a:stretch>
            <a:fillRect/>
          </a:stretch>
        </p:blipFill>
        <p:spPr>
          <a:xfrm>
            <a:off x="6068821" y="1852210"/>
            <a:ext cx="1936404" cy="2492568"/>
          </a:xfrm>
          <a:prstGeom prst="rect">
            <a:avLst/>
          </a:prstGeom>
        </p:spPr>
      </p:pic>
    </p:spTree>
    <p:extLst>
      <p:ext uri="{BB962C8B-B14F-4D97-AF65-F5344CB8AC3E}">
        <p14:creationId xmlns:p14="http://schemas.microsoft.com/office/powerpoint/2010/main" val="3843762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220" dirty="0">
                <a:latin typeface="Calibri"/>
                <a:ea typeface="Calibri"/>
                <a:cs typeface="Calibri"/>
                <a:sym typeface="Calibri"/>
              </a:rPr>
              <a:t>Questions??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latin typeface="Calibri"/>
                <a:ea typeface="Calibri"/>
                <a:cs typeface="Calibri"/>
                <a:sym typeface="Calibri"/>
              </a:rPr>
              <a:t>Any further questions or concerns…</a:t>
            </a:r>
          </a:p>
          <a:p>
            <a:pPr marL="0" lvl="0" indent="0" algn="l" rtl="0">
              <a:spcBef>
                <a:spcPts val="0"/>
              </a:spcBef>
              <a:spcAft>
                <a:spcPts val="1200"/>
              </a:spcAft>
              <a:buNone/>
            </a:pPr>
            <a:endParaRPr lang="en-US" dirty="0">
              <a:latin typeface="Calibri"/>
              <a:ea typeface="Calibri"/>
              <a:cs typeface="Calibri"/>
              <a:sym typeface="Calibri"/>
            </a:endParaRPr>
          </a:p>
          <a:p>
            <a:pPr marL="0" lvl="0" indent="0" algn="l" rtl="0">
              <a:spcBef>
                <a:spcPts val="0"/>
              </a:spcBef>
              <a:spcAft>
                <a:spcPts val="1200"/>
              </a:spcAft>
              <a:buNone/>
            </a:pPr>
            <a:r>
              <a:rPr lang="en-US" dirty="0">
                <a:latin typeface="Calibri"/>
                <a:ea typeface="Calibri"/>
                <a:cs typeface="Calibri"/>
                <a:sym typeface="Calibri"/>
              </a:rPr>
              <a:t>Tara Graves</a:t>
            </a:r>
          </a:p>
          <a:p>
            <a:pPr marL="0" lvl="0" indent="0" algn="l" rtl="0">
              <a:spcBef>
                <a:spcPts val="0"/>
              </a:spcBef>
              <a:spcAft>
                <a:spcPts val="1200"/>
              </a:spcAft>
              <a:buNone/>
            </a:pPr>
            <a:r>
              <a:rPr lang="en-US" dirty="0">
                <a:latin typeface="Calibri"/>
                <a:ea typeface="Calibri"/>
                <a:cs typeface="Calibri"/>
                <a:sym typeface="Calibri"/>
              </a:rPr>
              <a:t>FDLTCC Education Program Facilitator</a:t>
            </a:r>
          </a:p>
          <a:p>
            <a:pPr marL="0" lvl="0" indent="0" algn="l" rtl="0">
              <a:spcBef>
                <a:spcPts val="0"/>
              </a:spcBef>
              <a:spcAft>
                <a:spcPts val="1200"/>
              </a:spcAft>
              <a:buNone/>
            </a:pPr>
            <a:r>
              <a:rPr lang="en-US" dirty="0">
                <a:latin typeface="Calibri"/>
                <a:ea typeface="Calibri"/>
                <a:cs typeface="Calibri"/>
                <a:sym typeface="Calibri"/>
              </a:rPr>
              <a:t>218-879-0 701 | tgraves@fdltcc.edu</a:t>
            </a:r>
          </a:p>
          <a:p>
            <a:pPr marL="0" lvl="0" indent="0" algn="l" rtl="0">
              <a:spcBef>
                <a:spcPts val="0"/>
              </a:spcBef>
              <a:spcAft>
                <a:spcPts val="120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126763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dirty="0">
                <a:latin typeface="Calibri"/>
                <a:ea typeface="Calibri"/>
                <a:cs typeface="Calibri"/>
                <a:sym typeface="Calibri"/>
              </a:rPr>
              <a:t>Miigwech</a:t>
            </a:r>
          </a:p>
          <a:p>
            <a:pPr marL="0" lvl="0" indent="0" algn="ctr" rtl="0">
              <a:spcBef>
                <a:spcPts val="0"/>
              </a:spcBef>
              <a:spcAft>
                <a:spcPts val="1200"/>
              </a:spcAft>
              <a:buNone/>
            </a:pPr>
            <a:r>
              <a:rPr lang="en" dirty="0">
                <a:latin typeface="Calibri"/>
                <a:ea typeface="Calibri"/>
                <a:cs typeface="Calibri"/>
                <a:sym typeface="Calibri"/>
              </a:rPr>
              <a:t>For your time, classroom, experience and providing the best to our future inspiring educators!!</a:t>
            </a:r>
          </a:p>
          <a:p>
            <a:pPr marL="0" lvl="0" indent="0" algn="ctr" rtl="0">
              <a:spcBef>
                <a:spcPts val="0"/>
              </a:spcBef>
              <a:spcAft>
                <a:spcPts val="120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2877527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Boozhoo~ Welcome</a:t>
            </a:r>
            <a:endParaRPr sz="3220" dirty="0">
              <a:latin typeface="Calibri"/>
              <a:ea typeface="Calibri"/>
              <a:cs typeface="Calibri"/>
              <a:sym typeface="Calibri"/>
            </a:endParaRPr>
          </a:p>
        </p:txBody>
      </p:sp>
      <p:sp>
        <p:nvSpPr>
          <p:cNvPr id="63" name="Google Shape;63;p14"/>
          <p:cNvSpPr txBox="1">
            <a:spLocks noGrp="1"/>
          </p:cNvSpPr>
          <p:nvPr>
            <p:ph type="body" idx="1"/>
          </p:nvPr>
        </p:nvSpPr>
        <p:spPr>
          <a:xfrm>
            <a:off x="311700" y="1152475"/>
            <a:ext cx="8050422" cy="3416400"/>
          </a:xfrm>
          <a:prstGeom prst="rect">
            <a:avLst/>
          </a:prstGeom>
        </p:spPr>
        <p:txBody>
          <a:bodyPr spcFirstLastPara="1" wrap="square" lIns="91425" tIns="91425" rIns="91425" bIns="91425" anchor="t" anchorCtr="0">
            <a:normAutofit/>
          </a:bodyPr>
          <a:lstStyle/>
          <a:p>
            <a:pPr lvl="0" indent="-457200" algn="l" rtl="0">
              <a:spcBef>
                <a:spcPts val="0"/>
              </a:spcBef>
              <a:spcAft>
                <a:spcPts val="1200"/>
              </a:spcAft>
              <a:buFont typeface="Wingdings" panose="05000000000000000000" pitchFamily="2" charset="2"/>
              <a:buChar char="v"/>
            </a:pPr>
            <a:r>
              <a:rPr lang="en" dirty="0">
                <a:latin typeface="Calibri"/>
                <a:ea typeface="Calibri"/>
                <a:cs typeface="Calibri"/>
                <a:sym typeface="Calibri"/>
              </a:rPr>
              <a:t>Agenda</a:t>
            </a:r>
          </a:p>
          <a:p>
            <a:pPr lvl="0" indent="-457200" algn="l" rtl="0">
              <a:spcBef>
                <a:spcPts val="0"/>
              </a:spcBef>
              <a:spcAft>
                <a:spcPts val="1200"/>
              </a:spcAft>
              <a:buFont typeface="Wingdings" panose="05000000000000000000" pitchFamily="2" charset="2"/>
              <a:buChar char="v"/>
            </a:pPr>
            <a:r>
              <a:rPr lang="en" dirty="0">
                <a:latin typeface="Calibri"/>
                <a:ea typeface="Calibri"/>
                <a:cs typeface="Calibri"/>
                <a:sym typeface="Calibri"/>
              </a:rPr>
              <a:t>Introductions – Where are you teaching, and what grade, and are you a returning Host Teacher. </a:t>
            </a:r>
          </a:p>
          <a:p>
            <a:pPr lvl="0" indent="-457200" algn="l" rtl="0">
              <a:spcBef>
                <a:spcPts val="0"/>
              </a:spcBef>
              <a:spcAft>
                <a:spcPts val="1200"/>
              </a:spcAft>
              <a:buFont typeface="Wingdings" panose="05000000000000000000" pitchFamily="2" charset="2"/>
              <a:buChar char="v"/>
            </a:pPr>
            <a:r>
              <a:rPr lang="en" dirty="0">
                <a:latin typeface="Calibri"/>
                <a:ea typeface="Calibri"/>
                <a:cs typeface="Calibri"/>
                <a:sym typeface="Calibri"/>
              </a:rPr>
              <a:t>Orientation Delivery of PowerPoint</a:t>
            </a:r>
          </a:p>
          <a:p>
            <a:pPr indent="-457200">
              <a:spcAft>
                <a:spcPts val="1200"/>
              </a:spcAft>
              <a:buFont typeface="Wingdings" panose="05000000000000000000" pitchFamily="2" charset="2"/>
              <a:buChar char="v"/>
            </a:pPr>
            <a:r>
              <a:rPr lang="en" dirty="0">
                <a:latin typeface="Calibri"/>
                <a:ea typeface="Calibri"/>
                <a:cs typeface="Calibri"/>
              </a:rPr>
              <a:t>Questions </a:t>
            </a:r>
          </a:p>
          <a:p>
            <a:pPr indent="-457200">
              <a:spcAft>
                <a:spcPts val="1200"/>
              </a:spcAft>
              <a:buFont typeface="Wingdings" panose="05000000000000000000" pitchFamily="2" charset="2"/>
              <a:buChar char="v"/>
            </a:pPr>
            <a:endParaRPr lang="en-US" dirty="0">
              <a:latin typeface="Calibri"/>
              <a:ea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xfrm>
            <a:off x="311700" y="100469"/>
            <a:ext cx="8520600" cy="171507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600" b="1" dirty="0">
                <a:latin typeface="+mn-lt"/>
                <a:cs typeface="Calibri Light"/>
              </a:rPr>
              <a:t>Bachelor of Science in Elementary Education Licensure Program</a:t>
            </a:r>
            <a:br>
              <a:rPr lang="en-US" sz="3600" b="1" dirty="0">
                <a:latin typeface="+mn-lt"/>
                <a:cs typeface="Calibri Light"/>
              </a:rPr>
            </a:br>
            <a:r>
              <a:rPr lang="en-US" sz="3600" b="1" kern="0" dirty="0">
                <a:solidFill>
                  <a:schemeClr val="accent5">
                    <a:lumMod val="75000"/>
                  </a:schemeClr>
                </a:solidFill>
                <a:effectLst/>
                <a:latin typeface="+mn-lt"/>
                <a:ea typeface="Times New Roman" panose="02020603050405020304" pitchFamily="18" charset="0"/>
                <a:cs typeface="Times New Roman" panose="02020603050405020304" pitchFamily="18" charset="0"/>
              </a:rPr>
              <a:t>Conceptual Framework</a:t>
            </a:r>
            <a:endParaRPr sz="3600" dirty="0">
              <a:latin typeface="Calibri"/>
              <a:ea typeface="Calibri"/>
              <a:cs typeface="Calibri"/>
              <a:sym typeface="Calibri"/>
            </a:endParaRPr>
          </a:p>
        </p:txBody>
      </p:sp>
      <p:sp>
        <p:nvSpPr>
          <p:cNvPr id="63" name="Google Shape;63;p14"/>
          <p:cNvSpPr txBox="1">
            <a:spLocks noGrp="1"/>
          </p:cNvSpPr>
          <p:nvPr>
            <p:ph type="body" idx="1"/>
          </p:nvPr>
        </p:nvSpPr>
        <p:spPr>
          <a:xfrm>
            <a:off x="311700" y="1656521"/>
            <a:ext cx="8520600" cy="2743201"/>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1200"/>
              </a:spcAft>
              <a:buNone/>
            </a:pPr>
            <a:r>
              <a:rPr lang="en-US" sz="2900" dirty="0">
                <a:solidFill>
                  <a:schemeClr val="accent1"/>
                </a:solidFill>
                <a:latin typeface="Calibri"/>
                <a:ea typeface="Calibri"/>
                <a:cs typeface="Calibri"/>
                <a:sym typeface="Calibri"/>
              </a:rPr>
              <a:t>Vision</a:t>
            </a:r>
            <a:r>
              <a:rPr lang="en-US" sz="2900" dirty="0">
                <a:latin typeface="Calibri"/>
                <a:ea typeface="Calibri"/>
                <a:cs typeface="Calibri"/>
                <a:sym typeface="Calibri"/>
              </a:rPr>
              <a:t> </a:t>
            </a:r>
          </a:p>
          <a:p>
            <a:pPr marL="0" lvl="0" indent="0" algn="l" rtl="0">
              <a:spcBef>
                <a:spcPts val="0"/>
              </a:spcBef>
              <a:spcAft>
                <a:spcPts val="1200"/>
              </a:spcAft>
              <a:buNone/>
            </a:pPr>
            <a:r>
              <a:rPr lang="en-US" sz="2900" dirty="0">
                <a:latin typeface="Calibri"/>
                <a:ea typeface="Calibri"/>
                <a:cs typeface="Calibri"/>
                <a:sym typeface="Calibri"/>
              </a:rPr>
              <a:t>The vision of the FDLTCC Education Unit is to be transformational leaders in culturally responsive pedagogy and Indigenous knowledge by embracing </a:t>
            </a:r>
            <a:r>
              <a:rPr lang="en-US" sz="2900" dirty="0" err="1">
                <a:latin typeface="Calibri"/>
                <a:ea typeface="Calibri"/>
                <a:cs typeface="Calibri"/>
                <a:sym typeface="Calibri"/>
              </a:rPr>
              <a:t>Niindaa’iwedaa</a:t>
            </a:r>
            <a:r>
              <a:rPr lang="en-US" sz="2900" dirty="0">
                <a:latin typeface="Calibri"/>
                <a:ea typeface="Calibri"/>
                <a:cs typeface="Calibri"/>
                <a:sym typeface="Calibri"/>
              </a:rPr>
              <a:t> </a:t>
            </a:r>
            <a:r>
              <a:rPr lang="en-US" sz="2900" dirty="0" err="1">
                <a:latin typeface="Calibri"/>
                <a:ea typeface="Calibri"/>
                <a:cs typeface="Calibri"/>
                <a:sym typeface="Calibri"/>
              </a:rPr>
              <a:t>o’o</a:t>
            </a:r>
            <a:r>
              <a:rPr lang="en-US" sz="2900" dirty="0">
                <a:latin typeface="Calibri"/>
                <a:ea typeface="Calibri"/>
                <a:cs typeface="Calibri"/>
                <a:sym typeface="Calibri"/>
              </a:rPr>
              <a:t> </a:t>
            </a:r>
            <a:r>
              <a:rPr lang="en-US" sz="2900" dirty="0" err="1">
                <a:latin typeface="Calibri"/>
                <a:ea typeface="Calibri"/>
                <a:cs typeface="Calibri"/>
                <a:sym typeface="Calibri"/>
              </a:rPr>
              <a:t>gikendaasowin</a:t>
            </a:r>
            <a:r>
              <a:rPr lang="en-US" sz="2900" dirty="0">
                <a:latin typeface="Calibri"/>
                <a:ea typeface="Calibri"/>
                <a:cs typeface="Calibri"/>
                <a:sym typeface="Calibri"/>
              </a:rPr>
              <a:t>, which means sending knowledge into the future by embedding Anishinaabeg knowledge, culture, and traditions into the curriculum and instilling these teaching practices in our future educators.</a:t>
            </a:r>
          </a:p>
          <a:p>
            <a:pPr marL="0" lvl="0" indent="0" algn="l" rtl="0">
              <a:spcBef>
                <a:spcPts val="0"/>
              </a:spcBef>
              <a:spcAft>
                <a:spcPts val="1200"/>
              </a:spcAft>
              <a:buNone/>
            </a:pPr>
            <a:r>
              <a:rPr lang="en-US" sz="2900" dirty="0">
                <a:latin typeface="Calibri"/>
                <a:ea typeface="Calibri"/>
                <a:cs typeface="Calibri"/>
                <a:sym typeface="Calibri"/>
              </a:rPr>
              <a:t> </a:t>
            </a:r>
            <a:r>
              <a:rPr lang="en-US" sz="2900" dirty="0">
                <a:solidFill>
                  <a:schemeClr val="accent1"/>
                </a:solidFill>
                <a:latin typeface="Calibri"/>
                <a:ea typeface="Calibri"/>
                <a:cs typeface="Calibri"/>
                <a:sym typeface="Calibri"/>
              </a:rPr>
              <a:t>Mission</a:t>
            </a:r>
          </a:p>
          <a:p>
            <a:pPr marL="0" lvl="0" indent="0" algn="l" rtl="0">
              <a:spcBef>
                <a:spcPts val="0"/>
              </a:spcBef>
              <a:spcAft>
                <a:spcPts val="1200"/>
              </a:spcAft>
              <a:buNone/>
            </a:pPr>
            <a:r>
              <a:rPr lang="en-US" sz="2900" dirty="0">
                <a:latin typeface="Calibri"/>
                <a:ea typeface="Calibri"/>
                <a:cs typeface="Calibri"/>
                <a:sym typeface="Calibri"/>
              </a:rPr>
              <a:t>The mission of the FDLTCC Education Unit is to work within our communities to prepare caring, competent educators by promoting equitable, inclusive, and transformative educational practices that are based on Anishinaabeg knowledge, traditions, and culture.</a:t>
            </a:r>
          </a:p>
          <a:p>
            <a:pPr marL="0" lvl="0" indent="0" algn="l" rtl="0">
              <a:spcBef>
                <a:spcPts val="0"/>
              </a:spcBef>
              <a:spcAft>
                <a:spcPts val="1200"/>
              </a:spcAft>
              <a:buNone/>
            </a:pPr>
            <a:endParaRPr lang="en-US" dirty="0">
              <a:latin typeface="Calibri"/>
              <a:ea typeface="Calibri"/>
              <a:cs typeface="Calibri"/>
              <a:sym typeface="Calibri"/>
            </a:endParaRPr>
          </a:p>
        </p:txBody>
      </p:sp>
    </p:spTree>
    <p:extLst>
      <p:ext uri="{BB962C8B-B14F-4D97-AF65-F5344CB8AC3E}">
        <p14:creationId xmlns:p14="http://schemas.microsoft.com/office/powerpoint/2010/main" val="1041555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xfrm>
            <a:off x="311700" y="100469"/>
            <a:ext cx="8520600" cy="99946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200" dirty="0">
                <a:latin typeface="Calibri"/>
                <a:ea typeface="Calibri"/>
                <a:cs typeface="Calibri"/>
                <a:sym typeface="Calibri"/>
              </a:rPr>
              <a:t>Major Participants in Field Experience</a:t>
            </a:r>
            <a:endParaRPr sz="3200" dirty="0">
              <a:latin typeface="Calibri"/>
              <a:ea typeface="Calibri"/>
              <a:cs typeface="Calibri"/>
              <a:sym typeface="Calibri"/>
            </a:endParaRPr>
          </a:p>
        </p:txBody>
      </p:sp>
      <p:graphicFrame>
        <p:nvGraphicFramePr>
          <p:cNvPr id="2" name="Diagram 1">
            <a:extLst>
              <a:ext uri="{FF2B5EF4-FFF2-40B4-BE49-F238E27FC236}">
                <a16:creationId xmlns:a16="http://schemas.microsoft.com/office/drawing/2014/main" id="{44187660-50F1-AE84-6C70-0C998B57FE8D}"/>
              </a:ext>
            </a:extLst>
          </p:cNvPr>
          <p:cNvGraphicFramePr/>
          <p:nvPr>
            <p:extLst>
              <p:ext uri="{D42A27DB-BD31-4B8C-83A1-F6EECF244321}">
                <p14:modId xmlns:p14="http://schemas.microsoft.com/office/powerpoint/2010/main" val="1543109138"/>
              </p:ext>
            </p:extLst>
          </p:nvPr>
        </p:nvGraphicFramePr>
        <p:xfrm>
          <a:off x="2160104" y="702366"/>
          <a:ext cx="5486400" cy="36628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3547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2400" dirty="0">
                <a:latin typeface="Calibri"/>
                <a:ea typeface="Calibri"/>
                <a:cs typeface="Calibri"/>
                <a:sym typeface="Calibri"/>
              </a:rPr>
              <a:t>Responsibilities of the Teacher Candidate(Professionalism</a:t>
            </a:r>
            <a:r>
              <a:rPr lang="en-US" sz="3220" dirty="0">
                <a:latin typeface="Calibri"/>
                <a:ea typeface="Calibri"/>
                <a:cs typeface="Calibri"/>
                <a:sym typeface="Calibri"/>
              </a:rPr>
              <a:t>)</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fontScale="55000" lnSpcReduction="20000"/>
          </a:bodyPr>
          <a:lstStyle/>
          <a:p>
            <a:pPr indent="-457200">
              <a:spcAft>
                <a:spcPts val="1200"/>
              </a:spcAft>
              <a:buFont typeface="Wingdings" panose="05000000000000000000" pitchFamily="2" charset="2"/>
              <a:buChar char="v"/>
            </a:pPr>
            <a:r>
              <a:rPr lang="en" dirty="0">
                <a:latin typeface="Calibri"/>
                <a:ea typeface="Calibri"/>
                <a:cs typeface="Calibri"/>
                <a:sym typeface="Calibri"/>
              </a:rPr>
              <a:t>Maintain student confidentiality at all times. Signed prior to F.E placement</a:t>
            </a:r>
          </a:p>
          <a:p>
            <a:pPr indent="-457200">
              <a:spcAft>
                <a:spcPts val="1200"/>
              </a:spcAft>
              <a:buFont typeface="Wingdings" panose="05000000000000000000" pitchFamily="2" charset="2"/>
              <a:buChar char="v"/>
            </a:pPr>
            <a:r>
              <a:rPr lang="en" dirty="0">
                <a:latin typeface="Calibri"/>
                <a:ea typeface="Calibri"/>
                <a:cs typeface="Calibri"/>
                <a:sym typeface="Calibri"/>
              </a:rPr>
              <a:t>Abide by the </a:t>
            </a:r>
            <a:r>
              <a:rPr lang="en-US" dirty="0">
                <a:latin typeface="Calibri"/>
                <a:ea typeface="Calibri"/>
                <a:cs typeface="Calibri"/>
                <a:sym typeface="Calibri"/>
              </a:rPr>
              <a:t>8710.2100 CODE OF ETHICS FOR MINNESOTA TEACHERS.</a:t>
            </a:r>
          </a:p>
          <a:p>
            <a:pPr indent="-457200">
              <a:spcAft>
                <a:spcPts val="1200"/>
              </a:spcAft>
              <a:buFont typeface="Wingdings" panose="05000000000000000000" pitchFamily="2" charset="2"/>
              <a:buChar char="v"/>
            </a:pPr>
            <a:r>
              <a:rPr lang="en-US" dirty="0">
                <a:latin typeface="Calibri"/>
                <a:ea typeface="Calibri"/>
                <a:cs typeface="Calibri"/>
                <a:sym typeface="Calibri"/>
              </a:rPr>
              <a:t>Must have liability Insurance and approved by FDLTCC Facilitator on file at Education Office. </a:t>
            </a:r>
          </a:p>
          <a:p>
            <a:pPr indent="-457200">
              <a:spcAft>
                <a:spcPts val="1200"/>
              </a:spcAft>
              <a:buFont typeface="Wingdings" panose="05000000000000000000" pitchFamily="2" charset="2"/>
              <a:buChar char="v"/>
            </a:pPr>
            <a:r>
              <a:rPr lang="en-US" dirty="0">
                <a:latin typeface="Calibri"/>
                <a:ea typeface="Calibri"/>
                <a:cs typeface="Calibri"/>
                <a:sym typeface="Calibri"/>
              </a:rPr>
              <a:t>Background Check Must be approved and on File at FDLTCC Education Office. </a:t>
            </a:r>
          </a:p>
          <a:p>
            <a:pPr indent="-457200">
              <a:spcAft>
                <a:spcPts val="1200"/>
              </a:spcAft>
              <a:buFont typeface="Wingdings" panose="05000000000000000000" pitchFamily="2" charset="2"/>
              <a:buChar char="v"/>
            </a:pPr>
            <a:r>
              <a:rPr lang="en-US" dirty="0">
                <a:latin typeface="Calibri"/>
                <a:ea typeface="Calibri"/>
                <a:cs typeface="Calibri"/>
                <a:sym typeface="Calibri"/>
              </a:rPr>
              <a:t>Email Host Teacher once instructed by Education Facilitator who they are placed with to introduce themselves and thanking the host teacher for accepting into classroom! And arrange times that will work for both. </a:t>
            </a:r>
          </a:p>
          <a:p>
            <a:pPr indent="-457200">
              <a:spcAft>
                <a:spcPts val="1200"/>
              </a:spcAft>
              <a:buFont typeface="Wingdings" panose="05000000000000000000" pitchFamily="2" charset="2"/>
              <a:buChar char="v"/>
            </a:pPr>
            <a:r>
              <a:rPr lang="en-US" dirty="0">
                <a:latin typeface="Calibri"/>
                <a:ea typeface="Calibri"/>
                <a:cs typeface="Calibri"/>
                <a:sym typeface="Calibri"/>
              </a:rPr>
              <a:t>Provide Course Field Experience Expectations, and Dates and times when Teacher Candidate will be in classroom. </a:t>
            </a:r>
          </a:p>
          <a:p>
            <a:pPr indent="-457200">
              <a:spcAft>
                <a:spcPts val="1200"/>
              </a:spcAft>
              <a:buFont typeface="Wingdings" panose="05000000000000000000" pitchFamily="2" charset="2"/>
              <a:buChar char="v"/>
            </a:pPr>
            <a:r>
              <a:rPr lang="en-US" dirty="0">
                <a:latin typeface="Calibri"/>
                <a:ea typeface="Calibri"/>
                <a:cs typeface="Calibri"/>
                <a:sym typeface="Calibri"/>
              </a:rPr>
              <a:t>End of Field Experience Hours Teacher Candidates must have host teachers sign off on Field Experience Form with detailed explanation of activity/skill/description of time spend in classroom. </a:t>
            </a:r>
          </a:p>
          <a:p>
            <a:pPr indent="-457200">
              <a:spcAft>
                <a:spcPts val="1200"/>
              </a:spcAft>
              <a:buFont typeface="Wingdings" panose="05000000000000000000" pitchFamily="2" charset="2"/>
              <a:buChar char="v"/>
            </a:pPr>
            <a:endParaRPr lang="en-US" dirty="0">
              <a:latin typeface="Calibri"/>
              <a:ea typeface="Calibri"/>
              <a:cs typeface="Calibri"/>
              <a:sym typeface="Calibri"/>
            </a:endParaRPr>
          </a:p>
          <a:p>
            <a:pPr indent="-457200">
              <a:spcAft>
                <a:spcPts val="1200"/>
              </a:spcAft>
              <a:buFont typeface="Wingdings" panose="05000000000000000000" pitchFamily="2" charset="2"/>
              <a:buChar char="v"/>
            </a:pPr>
            <a:endParaRPr dirty="0">
              <a:latin typeface="Calibri"/>
              <a:ea typeface="Calibri"/>
              <a:cs typeface="Calibri"/>
              <a:sym typeface="Calibri"/>
            </a:endParaRPr>
          </a:p>
        </p:txBody>
      </p:sp>
    </p:spTree>
    <p:extLst>
      <p:ext uri="{BB962C8B-B14F-4D97-AF65-F5344CB8AC3E}">
        <p14:creationId xmlns:p14="http://schemas.microsoft.com/office/powerpoint/2010/main" val="378767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xfrm>
            <a:off x="311700" y="113257"/>
            <a:ext cx="8520600" cy="10392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220" dirty="0">
                <a:latin typeface="Calibri"/>
                <a:ea typeface="Calibri"/>
                <a:cs typeface="Calibri"/>
                <a:sym typeface="Calibri"/>
              </a:rPr>
              <a:t>Responsibilities of the Teacher Candidates (Academics)</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Complete course assignments and requirements </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Attending Class and maintaining a 2.5 GPA</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Communicating with Program Advisor, Education Facilitator if needs or issues arise. </a:t>
            </a:r>
          </a:p>
          <a:p>
            <a:pPr lvl="0" indent="-457200" algn="l" rtl="0">
              <a:spcBef>
                <a:spcPts val="0"/>
              </a:spcBef>
              <a:spcAft>
                <a:spcPts val="1200"/>
              </a:spcAft>
              <a:buFont typeface="Wingdings" panose="05000000000000000000" pitchFamily="2" charset="2"/>
              <a:buChar char="v"/>
            </a:pPr>
            <a:endParaRPr dirty="0">
              <a:latin typeface="Calibri"/>
              <a:ea typeface="Calibri"/>
              <a:cs typeface="Calibri"/>
              <a:sym typeface="Calibri"/>
            </a:endParaRPr>
          </a:p>
        </p:txBody>
      </p:sp>
    </p:spTree>
    <p:extLst>
      <p:ext uri="{BB962C8B-B14F-4D97-AF65-F5344CB8AC3E}">
        <p14:creationId xmlns:p14="http://schemas.microsoft.com/office/powerpoint/2010/main" val="2843909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220" dirty="0">
                <a:latin typeface="Calibri"/>
                <a:ea typeface="Calibri"/>
                <a:cs typeface="Calibri"/>
                <a:sym typeface="Calibri"/>
              </a:rPr>
              <a:t>Required Qualifications for Host Teachers</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Positive recommendation by principal</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Licensure on File, </a:t>
            </a:r>
            <a:r>
              <a:rPr lang="en-US" dirty="0">
                <a:highlight>
                  <a:srgbClr val="FFFF00"/>
                </a:highlight>
                <a:latin typeface="Calibri"/>
                <a:ea typeface="Calibri"/>
                <a:cs typeface="Calibri"/>
                <a:sym typeface="Calibri"/>
              </a:rPr>
              <a:t>minimum of a tier 3 </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Certification in the subject area or grade level</a:t>
            </a:r>
          </a:p>
          <a:p>
            <a:pPr lvl="0" indent="-457200" algn="l" rtl="0">
              <a:spcBef>
                <a:spcPts val="0"/>
              </a:spcBef>
              <a:spcAft>
                <a:spcPts val="1200"/>
              </a:spcAft>
              <a:buFont typeface="Wingdings" panose="05000000000000000000" pitchFamily="2" charset="2"/>
              <a:buChar char="v"/>
            </a:pPr>
            <a:endParaRPr dirty="0">
              <a:latin typeface="Calibri"/>
              <a:ea typeface="Calibri"/>
              <a:cs typeface="Calibri"/>
              <a:sym typeface="Calibri"/>
            </a:endParaRPr>
          </a:p>
        </p:txBody>
      </p:sp>
    </p:spTree>
    <p:extLst>
      <p:ext uri="{BB962C8B-B14F-4D97-AF65-F5344CB8AC3E}">
        <p14:creationId xmlns:p14="http://schemas.microsoft.com/office/powerpoint/2010/main" val="3971649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220" dirty="0">
                <a:latin typeface="Calibri"/>
                <a:ea typeface="Calibri"/>
                <a:cs typeface="Calibri"/>
                <a:sym typeface="Calibri"/>
              </a:rPr>
              <a:t>Responsibilities of the Host Teacher (Orientation)</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indent="-457200">
              <a:spcAft>
                <a:spcPts val="1200"/>
              </a:spcAft>
            </a:pPr>
            <a:r>
              <a:rPr lang="en-US" dirty="0">
                <a:latin typeface="Calibri"/>
                <a:ea typeface="Calibri"/>
                <a:cs typeface="Calibri"/>
                <a:sym typeface="Calibri"/>
              </a:rPr>
              <a:t>Faculty Fact Sheet with Responsibilities/Expectations</a:t>
            </a:r>
          </a:p>
          <a:p>
            <a:pPr marL="0" indent="0">
              <a:spcAft>
                <a:spcPts val="1200"/>
              </a:spcAft>
              <a:buNone/>
            </a:pPr>
            <a:endParaRPr dirty="0">
              <a:latin typeface="Calibri"/>
              <a:ea typeface="Calibri"/>
              <a:cs typeface="Calibri"/>
              <a:sym typeface="Calibri"/>
            </a:endParaRPr>
          </a:p>
        </p:txBody>
      </p:sp>
      <p:pic>
        <p:nvPicPr>
          <p:cNvPr id="2" name="Picture 1" descr="A close-up of a document&#10;&#10;AI-generated content may be incorrect.">
            <a:extLst>
              <a:ext uri="{FF2B5EF4-FFF2-40B4-BE49-F238E27FC236}">
                <a16:creationId xmlns:a16="http://schemas.microsoft.com/office/drawing/2014/main" id="{3B90A85F-E9FE-2C0F-1E67-AF330263577D}"/>
              </a:ext>
            </a:extLst>
          </p:cNvPr>
          <p:cNvPicPr>
            <a:picLocks noChangeAspect="1"/>
          </p:cNvPicPr>
          <p:nvPr/>
        </p:nvPicPr>
        <p:blipFill>
          <a:blip r:embed="rId4"/>
          <a:stretch>
            <a:fillRect/>
          </a:stretch>
        </p:blipFill>
        <p:spPr>
          <a:xfrm>
            <a:off x="1103351" y="1722018"/>
            <a:ext cx="1868997" cy="2406317"/>
          </a:xfrm>
          <a:prstGeom prst="rect">
            <a:avLst/>
          </a:prstGeom>
        </p:spPr>
      </p:pic>
      <p:pic>
        <p:nvPicPr>
          <p:cNvPr id="4" name="Picture 3" descr="A close-up of a document&#10;&#10;AI-generated content may be incorrect.">
            <a:extLst>
              <a:ext uri="{FF2B5EF4-FFF2-40B4-BE49-F238E27FC236}">
                <a16:creationId xmlns:a16="http://schemas.microsoft.com/office/drawing/2014/main" id="{73260CCE-88B1-83E3-8FEC-F9BE939E5251}"/>
              </a:ext>
            </a:extLst>
          </p:cNvPr>
          <p:cNvPicPr>
            <a:picLocks noChangeAspect="1"/>
          </p:cNvPicPr>
          <p:nvPr/>
        </p:nvPicPr>
        <p:blipFill>
          <a:blip r:embed="rId5"/>
          <a:stretch>
            <a:fillRect/>
          </a:stretch>
        </p:blipFill>
        <p:spPr>
          <a:xfrm>
            <a:off x="3697660" y="1624263"/>
            <a:ext cx="2154747" cy="2782303"/>
          </a:xfrm>
          <a:prstGeom prst="rect">
            <a:avLst/>
          </a:prstGeom>
        </p:spPr>
      </p:pic>
      <p:pic>
        <p:nvPicPr>
          <p:cNvPr id="6" name="Picture 5" descr="A close-up of a document&#10;&#10;AI-generated content may be incorrect.">
            <a:extLst>
              <a:ext uri="{FF2B5EF4-FFF2-40B4-BE49-F238E27FC236}">
                <a16:creationId xmlns:a16="http://schemas.microsoft.com/office/drawing/2014/main" id="{37C516CC-78FE-AD2D-112A-80CBFA2648F2}"/>
              </a:ext>
            </a:extLst>
          </p:cNvPr>
          <p:cNvPicPr>
            <a:picLocks noChangeAspect="1"/>
          </p:cNvPicPr>
          <p:nvPr/>
        </p:nvPicPr>
        <p:blipFill>
          <a:blip r:embed="rId6"/>
          <a:stretch>
            <a:fillRect/>
          </a:stretch>
        </p:blipFill>
        <p:spPr>
          <a:xfrm>
            <a:off x="6324554" y="1529012"/>
            <a:ext cx="2350260" cy="3045494"/>
          </a:xfrm>
          <a:prstGeom prst="rect">
            <a:avLst/>
          </a:prstGeom>
        </p:spPr>
      </p:pic>
    </p:spTree>
    <p:extLst>
      <p:ext uri="{BB962C8B-B14F-4D97-AF65-F5344CB8AC3E}">
        <p14:creationId xmlns:p14="http://schemas.microsoft.com/office/powerpoint/2010/main" val="1362700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220" dirty="0">
                <a:latin typeface="Calibri"/>
                <a:ea typeface="Calibri"/>
                <a:cs typeface="Calibri"/>
                <a:sym typeface="Calibri"/>
              </a:rPr>
              <a:t>Responsibilities of the Host Teacher (Providing Feedback)</a:t>
            </a:r>
            <a:endParaRPr sz="3220" dirty="0">
              <a:latin typeface="Calibri"/>
              <a:ea typeface="Calibri"/>
              <a:cs typeface="Calibri"/>
              <a:sym typeface="Calibri"/>
            </a:endParaRPr>
          </a:p>
        </p:txBody>
      </p:sp>
      <p:sp>
        <p:nvSpPr>
          <p:cNvPr id="63" name="Google Shape;63;p14"/>
          <p:cNvSpPr txBox="1">
            <a:spLocks noGrp="1"/>
          </p:cNvSpPr>
          <p:nvPr>
            <p:ph type="body" idx="1"/>
          </p:nvPr>
        </p:nvSpPr>
        <p:spPr>
          <a:xfrm>
            <a:off x="311700" y="1462750"/>
            <a:ext cx="8520600" cy="3416400"/>
          </a:xfrm>
          <a:prstGeom prst="rect">
            <a:avLst/>
          </a:prstGeom>
        </p:spPr>
        <p:txBody>
          <a:bodyPr spcFirstLastPara="1" wrap="square" lIns="91425" tIns="91425" rIns="91425" bIns="91425" anchor="t" anchorCtr="0">
            <a:normAutofit fontScale="70000" lnSpcReduction="20000"/>
          </a:bodyPr>
          <a:lstStyle/>
          <a:p>
            <a:pPr lvl="0" indent="-457200" algn="l" rtl="0">
              <a:spcBef>
                <a:spcPts val="0"/>
              </a:spcBef>
              <a:spcAft>
                <a:spcPts val="1200"/>
              </a:spcAft>
              <a:buFont typeface="Wingdings" panose="05000000000000000000" pitchFamily="2" charset="2"/>
              <a:buChar char="v"/>
            </a:pPr>
            <a:r>
              <a:rPr lang="en-US" b="1" dirty="0">
                <a:latin typeface="Calibri"/>
                <a:ea typeface="Calibri"/>
                <a:cs typeface="Calibri"/>
                <a:sym typeface="Calibri"/>
              </a:rPr>
              <a:t>Daily/Session oral feedback- </a:t>
            </a:r>
            <a:r>
              <a:rPr lang="en-US" dirty="0">
                <a:latin typeface="Calibri"/>
                <a:ea typeface="Calibri"/>
                <a:cs typeface="Calibri"/>
                <a:sym typeface="Calibri"/>
              </a:rPr>
              <a:t>Having a brief conversation with the Teacher Candidate regarding strengths and areas of improvement.</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Sign into </a:t>
            </a:r>
            <a:r>
              <a:rPr lang="en-US" dirty="0" err="1">
                <a:latin typeface="Calibri"/>
                <a:ea typeface="Calibri"/>
                <a:cs typeface="Calibri"/>
                <a:sym typeface="Calibri"/>
              </a:rPr>
              <a:t>WaterMark</a:t>
            </a:r>
            <a:r>
              <a:rPr lang="en-US" dirty="0">
                <a:latin typeface="Calibri"/>
                <a:ea typeface="Calibri"/>
                <a:cs typeface="Calibri"/>
                <a:sym typeface="Calibri"/>
              </a:rPr>
              <a:t>, Student Learning, and Licensure, </a:t>
            </a:r>
            <a:r>
              <a:rPr lang="en-US" dirty="0" err="1">
                <a:latin typeface="Calibri"/>
                <a:ea typeface="Calibri"/>
                <a:cs typeface="Calibri"/>
                <a:sym typeface="Calibri"/>
                <a:hlinkClick r:id="rId4"/>
              </a:rPr>
              <a:t>WaterMark</a:t>
            </a:r>
            <a:r>
              <a:rPr lang="en-US" dirty="0">
                <a:latin typeface="Calibri"/>
                <a:ea typeface="Calibri"/>
                <a:cs typeface="Calibri"/>
                <a:sym typeface="Calibri"/>
              </a:rPr>
              <a:t>, and approve (or not) students’ field experience log. </a:t>
            </a:r>
          </a:p>
          <a:p>
            <a:pPr lvl="0" indent="-457200" algn="l" rtl="0">
              <a:spcBef>
                <a:spcPts val="0"/>
              </a:spcBef>
              <a:spcAft>
                <a:spcPts val="1200"/>
              </a:spcAft>
              <a:buFont typeface="Wingdings" panose="05000000000000000000" pitchFamily="2" charset="2"/>
              <a:buChar char="v"/>
            </a:pPr>
            <a:r>
              <a:rPr lang="en-US" b="1" dirty="0">
                <a:latin typeface="Calibri"/>
                <a:ea typeface="Calibri"/>
                <a:cs typeface="Calibri"/>
                <a:sym typeface="Calibri"/>
              </a:rPr>
              <a:t>Communicate with the Education Facilitator- </a:t>
            </a:r>
            <a:r>
              <a:rPr lang="en-US" dirty="0">
                <a:latin typeface="Calibri"/>
                <a:ea typeface="Calibri"/>
                <a:cs typeface="Calibri"/>
                <a:sym typeface="Calibri"/>
              </a:rPr>
              <a:t>If concerns regarding the Teacher Candidate arise (attendance, appearance, work ethic etc.), to contact the Education Facilitator immediately to assist in the situation. </a:t>
            </a:r>
            <a:endParaRPr lang="en-US" b="1" dirty="0">
              <a:latin typeface="Calibri"/>
              <a:ea typeface="Calibri"/>
              <a:cs typeface="Calibri"/>
              <a:sym typeface="Calibri"/>
            </a:endParaRPr>
          </a:p>
          <a:p>
            <a:pPr lvl="0" indent="-457200" algn="l" rtl="0">
              <a:spcBef>
                <a:spcPts val="0"/>
              </a:spcBef>
              <a:spcAft>
                <a:spcPts val="1200"/>
              </a:spcAft>
              <a:buFont typeface="Wingdings" panose="05000000000000000000" pitchFamily="2" charset="2"/>
              <a:buChar char="v"/>
            </a:pPr>
            <a:r>
              <a:rPr lang="en-US" b="1" dirty="0">
                <a:latin typeface="Calibri"/>
                <a:ea typeface="Calibri"/>
                <a:cs typeface="Calibri"/>
                <a:sym typeface="Calibri"/>
              </a:rPr>
              <a:t>Final Evaluation- </a:t>
            </a:r>
            <a:r>
              <a:rPr lang="en-US" dirty="0">
                <a:latin typeface="Calibri"/>
                <a:ea typeface="Calibri"/>
                <a:cs typeface="Calibri"/>
                <a:sym typeface="Calibri"/>
              </a:rPr>
              <a:t>Completes a Summative Evaluation (in electronic form) of the Teacher Candidates’ effectiveness in each Disposition area. The Education Facilitator will send out the form after Field Experience hours are complete. </a:t>
            </a:r>
            <a:endParaRPr b="1" dirty="0">
              <a:latin typeface="Calibri"/>
              <a:ea typeface="Calibri"/>
              <a:cs typeface="Calibri"/>
              <a:sym typeface="Calibri"/>
            </a:endParaRPr>
          </a:p>
        </p:txBody>
      </p:sp>
    </p:spTree>
    <p:extLst>
      <p:ext uri="{BB962C8B-B14F-4D97-AF65-F5344CB8AC3E}">
        <p14:creationId xmlns:p14="http://schemas.microsoft.com/office/powerpoint/2010/main" val="3234289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udent_x0020_Information_x0020_ xmlns="cccb7af4-6ef1-4394-a2bd-b5308876d67e">
      <UserInfo>
        <DisplayName/>
        <AccountId/>
        <AccountType/>
      </UserInfo>
    </Student_x0020_Information_x0020_>
    <Student_x0020_Evaluation_x0020_ xmlns="cccb7af4-6ef1-4394-a2bd-b5308876d67e" xsi:nil="true"/>
    <Date xmlns="cccb7af4-6ef1-4394-a2bd-b5308876d67e"/>
    <What_x0020_Course_x0020_is_x0020_the_x0020_field_x0020_experience_x0020_affiliated_x0020_with_x003f__x0020_ xmlns="cccb7af4-6ef1-4394-a2bd-b5308876d67e"/>
    <lcf76f155ced4ddcb4097134ff3c332f xmlns="cccb7af4-6ef1-4394-a2bd-b5308876d67e">
      <Terms xmlns="http://schemas.microsoft.com/office/infopath/2007/PartnerControls"/>
    </lcf76f155ced4ddcb4097134ff3c332f>
    <Semester_x003a__x0020_ xmlns="cccb7af4-6ef1-4394-a2bd-b5308876d6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580A1A5070B3449F5561449937FC8C" ma:contentTypeVersion="15" ma:contentTypeDescription="Create a new document." ma:contentTypeScope="" ma:versionID="bc5d91109d1d5cac2f1cb3147687520d">
  <xsd:schema xmlns:xsd="http://www.w3.org/2001/XMLSchema" xmlns:xs="http://www.w3.org/2001/XMLSchema" xmlns:p="http://schemas.microsoft.com/office/2006/metadata/properties" xmlns:ns2="cccb7af4-6ef1-4394-a2bd-b5308876d67e" targetNamespace="http://schemas.microsoft.com/office/2006/metadata/properties" ma:root="true" ma:fieldsID="6af9cca90406ba7b4c148bda00e9d82d" ns2:_="">
    <xsd:import namespace="cccb7af4-6ef1-4394-a2bd-b5308876d6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element ref="ns2:Student_x0020_Information_x0020_"/>
                <xsd:element ref="ns2:Date"/>
                <xsd:element ref="ns2:Semester_x003a__x0020_" minOccurs="0"/>
                <xsd:element ref="ns2:What_x0020_Course_x0020_is_x0020_the_x0020_field_x0020_experience_x0020_affiliated_x0020_with_x003f__x0020_"/>
                <xsd:element ref="ns2:Student_x0020_Evaluation_x0020_"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cb7af4-6ef1-4394-a2bd-b5308876d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5a9afa-61c7-4e96-8bec-901bd188774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Student_x0020_Information_x0020_" ma:index="17" ma:displayName="Student Information " ma:list="UserInfo" ma:SharePointGroup="0" ma:internalName="Student_x0020_Information_x0020_">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ate" ma:index="18" ma:displayName="Date" ma:format="DateOnly" ma:internalName="Date">
      <xsd:simpleType>
        <xsd:restriction base="dms:DateTime"/>
      </xsd:simpleType>
    </xsd:element>
    <xsd:element name="Semester_x003a__x0020_" ma:index="19" nillable="true" ma:displayName="Semester: " ma:format="Dropdown" ma:internalName="Semester_x003a__x0020_">
      <xsd:simpleType>
        <xsd:restriction base="dms:Choice">
          <xsd:enumeration value="Fall 2025"/>
        </xsd:restriction>
      </xsd:simpleType>
    </xsd:element>
    <xsd:element name="What_x0020_Course_x0020_is_x0020_the_x0020_field_x0020_experience_x0020_affiliated_x0020_with_x003f__x0020_" ma:index="20" ma:displayName="What Course is the field experience affiliated with? " ma:format="Dropdown" ma:internalName="What_x0020_Course_x0020_is_x0020_the_x0020_field_x0020_experience_x0020_affiliated_x0020_with_x003f__x0020_">
      <xsd:simpleType>
        <xsd:restriction base="dms:Choice">
          <xsd:enumeration value="EDU 3100 Language Arts I (Spring)"/>
          <xsd:enumeration value="EDU 3120 Social Studies (Spring)"/>
          <xsd:enumeration value="EDU/CDEV  1210 Child Growth &amp; Development"/>
          <xsd:enumeration value="Math 1050- Math for Elementary Teachers"/>
          <xsd:enumeration value="EDU 3200 Children with Exceptionalities"/>
          <xsd:enumeration value="EDU 4102 Differential Instruction and Assessment"/>
        </xsd:restriction>
      </xsd:simpleType>
    </xsd:element>
    <xsd:element name="Student_x0020_Evaluation_x0020_" ma:index="21" nillable="true" ma:displayName="Student Evaluation " ma:internalName="Student_x0020_Evaluation_x0020_">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13236B-63F6-44D5-89AA-C33DCA056352}">
  <ds:schemaRefs>
    <ds:schemaRef ds:uri="22eb6f4d-2f5f-46f5-9c3f-51221cc38f05"/>
    <ds:schemaRef ds:uri="b5a66477-c489-4da9-a9c7-d503d07cf8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E3E5FD6-1E90-464A-81B1-3C08DCC267D4}">
  <ds:schemaRefs>
    <ds:schemaRef ds:uri="http://schemas.microsoft.com/sharepoint/v3/contenttype/forms"/>
  </ds:schemaRefs>
</ds:datastoreItem>
</file>

<file path=customXml/itemProps3.xml><?xml version="1.0" encoding="utf-8"?>
<ds:datastoreItem xmlns:ds="http://schemas.openxmlformats.org/officeDocument/2006/customXml" ds:itemID="{55536991-6FBE-46A8-8996-DA135F540EF9}"/>
</file>

<file path=docProps/app.xml><?xml version="1.0" encoding="utf-8"?>
<Properties xmlns="http://schemas.openxmlformats.org/officeDocument/2006/extended-properties" xmlns:vt="http://schemas.openxmlformats.org/officeDocument/2006/docPropsVTypes">
  <Template>TM03457491[[fn=Metropolitan]]</Template>
  <TotalTime>519</TotalTime>
  <Words>1023</Words>
  <Application>Microsoft Office PowerPoint</Application>
  <PresentationFormat>On-screen Show (16:9)</PresentationFormat>
  <Paragraphs>80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FDLTCC Education Unit</vt:lpstr>
      <vt:lpstr>Boozhoo~ Welcome</vt:lpstr>
      <vt:lpstr>Bachelor of Science in Elementary Education Licensure Program Conceptual Framework</vt:lpstr>
      <vt:lpstr>Major Participants in Field Experience</vt:lpstr>
      <vt:lpstr>Responsibilities of the Teacher Candidate(Professionalism)</vt:lpstr>
      <vt:lpstr>Responsibilities of the Teacher Candidates (Academics)</vt:lpstr>
      <vt:lpstr>Required Qualifications for Host Teachers</vt:lpstr>
      <vt:lpstr>Responsibilities of the Host Teacher (Orientation)</vt:lpstr>
      <vt:lpstr>Responsibilities of the Host Teacher (Providing Feedback)</vt:lpstr>
      <vt:lpstr>Important Safeguards </vt:lpstr>
      <vt:lpstr>Responsibilities of the Education Facilitator (Advocacy)</vt:lpstr>
      <vt:lpstr>Responsibilities of the Education Facilitator (Advocacy)</vt:lpstr>
      <vt:lpstr>Responsibilities of the Faculty /Instructor (Evaluations)</vt:lpstr>
      <vt:lpstr>WaterMark~ Student Learning &amp; Licensure</vt:lpstr>
      <vt:lpstr>Dispositions/Evaluations</vt:lpstr>
      <vt:lpstr>Finally, what happens when the Faculty OR Host Teacher becomes worried about the student teacher’s progress?</vt:lpstr>
      <vt:lpstr>Our way of saying MIIGWECH!!</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Taylor</dc:creator>
  <cp:lastModifiedBy>Graves, Tara S</cp:lastModifiedBy>
  <cp:revision>27</cp:revision>
  <dcterms:modified xsi:type="dcterms:W3CDTF">2025-09-23T13:43:36Z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0x01010026580A1A5070B3449F5561449937FC8C</vt:lpwstr>
  </property>
  <property fmtid="{D5CDD505-2E9C-101B-9397-08002B2CF9AE}" pid="3" name="MediaServiceImageTags">
    <vt:lpwstr/>
  </property>
  <property fmtid="{D5CDD505-2E9C-101B-9397-08002B2CF9AE}" pid="4" name="Order">
    <vt:r8>17600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