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8"/>
  </p:notesMasterIdLst>
  <p:sldIdLst>
    <p:sldId id="256" r:id="rId5"/>
    <p:sldId id="264" r:id="rId6"/>
    <p:sldId id="263" r:id="rId7"/>
    <p:sldId id="262" r:id="rId8"/>
    <p:sldId id="261" r:id="rId9"/>
    <p:sldId id="257" r:id="rId10"/>
    <p:sldId id="268" r:id="rId11"/>
    <p:sldId id="266" r:id="rId12"/>
    <p:sldId id="267" r:id="rId13"/>
    <p:sldId id="269" r:id="rId14"/>
    <p:sldId id="270" r:id="rId15"/>
    <p:sldId id="271" r:id="rId16"/>
    <p:sldId id="265" r:id="rId17"/>
  </p:sldIdLst>
  <p:sldSz cx="9144000" cy="5143500" type="screen16x9"/>
  <p:notesSz cx="6858000" cy="9144000"/>
  <p:embeddedFontLst>
    <p:embeddedFont>
      <p:font typeface="Roboto" panose="02000000000000000000" pitchFamily="2" charset="0"/>
      <p:regular r:id="rId19"/>
      <p:bold r:id="rId20"/>
      <p:italic r:id="rId21"/>
      <p:boldItalic r:id="rId22"/>
    </p:embeddedFont>
    <p:embeddedFont>
      <p:font typeface="Roboto Medium" panose="02000000000000000000" pitchFamily="2" charset="0"/>
      <p:regular r:id="rId23"/>
      <p:bold r:id="rId24"/>
      <p:italic r:id="rId25"/>
      <p:boldItalic r:id="rId26"/>
    </p:embeddedFont>
    <p:embeddedFont>
      <p:font typeface="Roboto Mono Medium" panose="00000009000000000000" pitchFamily="49"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35" roundtripDataSignature="AMtx7mjcRSBcOcOEViC1ealk4SqRTtJLz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900875-471C-480B-ACE8-728F16BE733E}" v="7" dt="2024-02-16T17:30:37.0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customschemas.google.com/relationships/presentationmetadata" Target="meta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A68FC593-8897-970A-80C9-F7EB1F59F2D2}"/>
            </a:ext>
          </a:extLst>
        </p:cNvPr>
        <p:cNvGrpSpPr/>
        <p:nvPr/>
      </p:nvGrpSpPr>
      <p:grpSpPr>
        <a:xfrm>
          <a:off x="0" y="0"/>
          <a:ext cx="0" cy="0"/>
          <a:chOff x="0" y="0"/>
          <a:chExt cx="0" cy="0"/>
        </a:xfrm>
      </p:grpSpPr>
      <p:sp>
        <p:nvSpPr>
          <p:cNvPr id="58" name="Google Shape;58;p2:notes">
            <a:extLst>
              <a:ext uri="{FF2B5EF4-FFF2-40B4-BE49-F238E27FC236}">
                <a16:creationId xmlns:a16="http://schemas.microsoft.com/office/drawing/2014/main" id="{EDFA2383-5F10-0EDD-1CD2-EF9FFAF88E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a:extLst>
              <a:ext uri="{FF2B5EF4-FFF2-40B4-BE49-F238E27FC236}">
                <a16:creationId xmlns:a16="http://schemas.microsoft.com/office/drawing/2014/main" id="{3674D6E9-10FE-ABAC-03AA-F8A78710D8C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43891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85BA4FFE-9D9A-A152-BA02-B117EB1F4475}"/>
            </a:ext>
          </a:extLst>
        </p:cNvPr>
        <p:cNvGrpSpPr/>
        <p:nvPr/>
      </p:nvGrpSpPr>
      <p:grpSpPr>
        <a:xfrm>
          <a:off x="0" y="0"/>
          <a:ext cx="0" cy="0"/>
          <a:chOff x="0" y="0"/>
          <a:chExt cx="0" cy="0"/>
        </a:xfrm>
      </p:grpSpPr>
      <p:sp>
        <p:nvSpPr>
          <p:cNvPr id="58" name="Google Shape;58;p2:notes">
            <a:extLst>
              <a:ext uri="{FF2B5EF4-FFF2-40B4-BE49-F238E27FC236}">
                <a16:creationId xmlns:a16="http://schemas.microsoft.com/office/drawing/2014/main" id="{40D61521-2987-24BE-0C03-88ED6CFD2C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a:extLst>
              <a:ext uri="{FF2B5EF4-FFF2-40B4-BE49-F238E27FC236}">
                <a16:creationId xmlns:a16="http://schemas.microsoft.com/office/drawing/2014/main" id="{FCD367DB-EC5F-6B87-6146-4B756844D4B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39873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AC742DD0-64B7-D882-DEE0-4903DC6361F4}"/>
            </a:ext>
          </a:extLst>
        </p:cNvPr>
        <p:cNvGrpSpPr/>
        <p:nvPr/>
      </p:nvGrpSpPr>
      <p:grpSpPr>
        <a:xfrm>
          <a:off x="0" y="0"/>
          <a:ext cx="0" cy="0"/>
          <a:chOff x="0" y="0"/>
          <a:chExt cx="0" cy="0"/>
        </a:xfrm>
      </p:grpSpPr>
      <p:sp>
        <p:nvSpPr>
          <p:cNvPr id="58" name="Google Shape;58;p2:notes">
            <a:extLst>
              <a:ext uri="{FF2B5EF4-FFF2-40B4-BE49-F238E27FC236}">
                <a16:creationId xmlns:a16="http://schemas.microsoft.com/office/drawing/2014/main" id="{B6B253DB-E3FC-4B8D-DE4A-07C433A07F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a:extLst>
              <a:ext uri="{FF2B5EF4-FFF2-40B4-BE49-F238E27FC236}">
                <a16:creationId xmlns:a16="http://schemas.microsoft.com/office/drawing/2014/main" id="{54C805CC-52B9-814B-9C88-90C16301770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670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F9200F3F-CDAF-E30D-D3F7-9CF015E14570}"/>
            </a:ext>
          </a:extLst>
        </p:cNvPr>
        <p:cNvGrpSpPr/>
        <p:nvPr/>
      </p:nvGrpSpPr>
      <p:grpSpPr>
        <a:xfrm>
          <a:off x="0" y="0"/>
          <a:ext cx="0" cy="0"/>
          <a:chOff x="0" y="0"/>
          <a:chExt cx="0" cy="0"/>
        </a:xfrm>
      </p:grpSpPr>
      <p:sp>
        <p:nvSpPr>
          <p:cNvPr id="58" name="Google Shape;58;p2:notes">
            <a:extLst>
              <a:ext uri="{FF2B5EF4-FFF2-40B4-BE49-F238E27FC236}">
                <a16:creationId xmlns:a16="http://schemas.microsoft.com/office/drawing/2014/main" id="{0949ABB6-03F1-AD81-EB0F-61CA3AD3E9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a:extLst>
              <a:ext uri="{FF2B5EF4-FFF2-40B4-BE49-F238E27FC236}">
                <a16:creationId xmlns:a16="http://schemas.microsoft.com/office/drawing/2014/main" id="{9236F428-9129-D4B6-3D7B-700F4200872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77028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8258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13816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42819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41440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79446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A01B0EAA-1662-EDB8-09CF-27BB19ACEE11}"/>
            </a:ext>
          </a:extLst>
        </p:cNvPr>
        <p:cNvGrpSpPr/>
        <p:nvPr/>
      </p:nvGrpSpPr>
      <p:grpSpPr>
        <a:xfrm>
          <a:off x="0" y="0"/>
          <a:ext cx="0" cy="0"/>
          <a:chOff x="0" y="0"/>
          <a:chExt cx="0" cy="0"/>
        </a:xfrm>
      </p:grpSpPr>
      <p:sp>
        <p:nvSpPr>
          <p:cNvPr id="58" name="Google Shape;58;p2:notes">
            <a:extLst>
              <a:ext uri="{FF2B5EF4-FFF2-40B4-BE49-F238E27FC236}">
                <a16:creationId xmlns:a16="http://schemas.microsoft.com/office/drawing/2014/main" id="{979706BB-4FDA-C224-584E-13DB70E253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a:extLst>
              <a:ext uri="{FF2B5EF4-FFF2-40B4-BE49-F238E27FC236}">
                <a16:creationId xmlns:a16="http://schemas.microsoft.com/office/drawing/2014/main" id="{93D689B5-101B-09EE-40BE-F2887DCB631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4742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F673DADE-79E2-552B-0366-63A23B574FA6}"/>
            </a:ext>
          </a:extLst>
        </p:cNvPr>
        <p:cNvGrpSpPr/>
        <p:nvPr/>
      </p:nvGrpSpPr>
      <p:grpSpPr>
        <a:xfrm>
          <a:off x="0" y="0"/>
          <a:ext cx="0" cy="0"/>
          <a:chOff x="0" y="0"/>
          <a:chExt cx="0" cy="0"/>
        </a:xfrm>
      </p:grpSpPr>
      <p:sp>
        <p:nvSpPr>
          <p:cNvPr id="58" name="Google Shape;58;p2:notes">
            <a:extLst>
              <a:ext uri="{FF2B5EF4-FFF2-40B4-BE49-F238E27FC236}">
                <a16:creationId xmlns:a16="http://schemas.microsoft.com/office/drawing/2014/main" id="{FBBE2455-1295-3099-DAB7-5AAD170F2D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a:extLst>
              <a:ext uri="{FF2B5EF4-FFF2-40B4-BE49-F238E27FC236}">
                <a16:creationId xmlns:a16="http://schemas.microsoft.com/office/drawing/2014/main" id="{17511B48-AEE8-1CE4-8B92-A67D16DFAFC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9465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CE666D64-8546-6D2B-C33A-41568AC65EAD}"/>
            </a:ext>
          </a:extLst>
        </p:cNvPr>
        <p:cNvGrpSpPr/>
        <p:nvPr/>
      </p:nvGrpSpPr>
      <p:grpSpPr>
        <a:xfrm>
          <a:off x="0" y="0"/>
          <a:ext cx="0" cy="0"/>
          <a:chOff x="0" y="0"/>
          <a:chExt cx="0" cy="0"/>
        </a:xfrm>
      </p:grpSpPr>
      <p:sp>
        <p:nvSpPr>
          <p:cNvPr id="58" name="Google Shape;58;p2:notes">
            <a:extLst>
              <a:ext uri="{FF2B5EF4-FFF2-40B4-BE49-F238E27FC236}">
                <a16:creationId xmlns:a16="http://schemas.microsoft.com/office/drawing/2014/main" id="{EBEFD0FC-2656-2C04-B862-F98010D743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a:extLst>
              <a:ext uri="{FF2B5EF4-FFF2-40B4-BE49-F238E27FC236}">
                <a16:creationId xmlns:a16="http://schemas.microsoft.com/office/drawing/2014/main" id="{4449BB5D-3D08-AA81-8A56-6C95A45F22A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590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mailto:pelsb@state.mn.u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hyperlink" Target="https://mn.gov/pelsb/aspiring-educators/apply/" TargetMode="External"/><Relationship Id="rId3" Type="http://schemas.openxmlformats.org/officeDocument/2006/relationships/image" Target="../media/image2.png"/><Relationship Id="rId7" Type="http://schemas.openxmlformats.org/officeDocument/2006/relationships/hyperlink" Target="https://support.google.com/accounts/answer/27441?hl=e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public.education.mn.gov/LicenseLookup/educator" TargetMode="External"/><Relationship Id="rId5" Type="http://schemas.openxmlformats.org/officeDocument/2006/relationships/hyperlink" Target="https://mn.gov/pelsb/current-educators/additional-license/" TargetMode="External"/><Relationship Id="rId4" Type="http://schemas.openxmlformats.org/officeDocument/2006/relationships/hyperlink" Target="https://public.education.mn.gov/CELApplic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a:blip r:embed="rId3"/>
          <a:srcRect/>
          <a:stretch/>
        </p:blipFill>
        <p:spPr>
          <a:xfrm>
            <a:off x="20637" y="-38966"/>
            <a:ext cx="9141695" cy="5143490"/>
          </a:xfrm>
          <a:prstGeom prst="rect">
            <a:avLst/>
          </a:prstGeom>
          <a:noFill/>
          <a:ln>
            <a:noFill/>
          </a:ln>
        </p:spPr>
      </p:pic>
      <p:sp>
        <p:nvSpPr>
          <p:cNvPr id="55" name="Google Shape;55;p1"/>
          <p:cNvSpPr txBox="1"/>
          <p:nvPr/>
        </p:nvSpPr>
        <p:spPr>
          <a:xfrm>
            <a:off x="965700" y="369168"/>
            <a:ext cx="7212600" cy="1046410"/>
          </a:xfrm>
          <a:prstGeom prst="rect">
            <a:avLst/>
          </a:prstGeom>
          <a:noFill/>
          <a:ln>
            <a:noFill/>
          </a:ln>
        </p:spPr>
        <p:txBody>
          <a:bodyPr spcFirstLastPara="1" wrap="square" lIns="91425" tIns="91425" rIns="91425" bIns="91425" anchor="t" anchorCtr="0">
            <a:spAutoFit/>
          </a:bodyPr>
          <a:lstStyle/>
          <a:p>
            <a:pPr algn="ctr">
              <a:buSzPts val="7200"/>
            </a:pPr>
            <a:r>
              <a:rPr lang="en" sz="2800" b="1" dirty="0">
                <a:latin typeface="Roboto"/>
                <a:ea typeface="Roboto"/>
                <a:cs typeface="Roboto"/>
              </a:rPr>
              <a:t>Elementary Education </a:t>
            </a:r>
          </a:p>
          <a:p>
            <a:pPr algn="ctr">
              <a:buSzPts val="7200"/>
            </a:pPr>
            <a:r>
              <a:rPr lang="en" sz="2800" b="1" dirty="0">
                <a:latin typeface="Roboto"/>
                <a:ea typeface="Roboto"/>
                <a:cs typeface="Roboto"/>
              </a:rPr>
              <a:t>Spring 2024</a:t>
            </a:r>
          </a:p>
        </p:txBody>
      </p:sp>
      <p:sp>
        <p:nvSpPr>
          <p:cNvPr id="56" name="Google Shape;56;p1"/>
          <p:cNvSpPr txBox="1"/>
          <p:nvPr/>
        </p:nvSpPr>
        <p:spPr>
          <a:xfrm>
            <a:off x="2197866" y="1542340"/>
            <a:ext cx="4616700" cy="1015632"/>
          </a:xfrm>
          <a:prstGeom prst="rect">
            <a:avLst/>
          </a:prstGeom>
          <a:noFill/>
          <a:ln>
            <a:noFill/>
          </a:ln>
        </p:spPr>
        <p:txBody>
          <a:bodyPr spcFirstLastPara="1" wrap="square" lIns="91425" tIns="91425" rIns="91425" bIns="91425" anchor="t" anchorCtr="0">
            <a:spAutoFit/>
          </a:bodyPr>
          <a:lstStyle/>
          <a:p>
            <a:pPr algn="ctr"/>
            <a:r>
              <a:rPr lang="en" sz="2000" dirty="0">
                <a:solidFill>
                  <a:schemeClr val="accent1">
                    <a:lumMod val="50000"/>
                  </a:schemeClr>
                </a:solidFill>
                <a:latin typeface="Roboto Medium"/>
                <a:ea typeface="Roboto Medium"/>
                <a:cs typeface="Roboto Medium"/>
                <a:sym typeface="Roboto Medium"/>
              </a:rPr>
              <a:t>How do I Apply for My Teaching License?</a:t>
            </a:r>
          </a:p>
          <a:p>
            <a:pPr algn="ct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ECB879F4-0B21-11B7-4309-2CEB426B1FCB}"/>
            </a:ext>
          </a:extLst>
        </p:cNvPr>
        <p:cNvGrpSpPr/>
        <p:nvPr/>
      </p:nvGrpSpPr>
      <p:grpSpPr>
        <a:xfrm>
          <a:off x="0" y="0"/>
          <a:ext cx="0" cy="0"/>
          <a:chOff x="0" y="0"/>
          <a:chExt cx="0" cy="0"/>
        </a:xfrm>
      </p:grpSpPr>
      <p:pic>
        <p:nvPicPr>
          <p:cNvPr id="61" name="Google Shape;61;p2">
            <a:extLst>
              <a:ext uri="{FF2B5EF4-FFF2-40B4-BE49-F238E27FC236}">
                <a16:creationId xmlns:a16="http://schemas.microsoft.com/office/drawing/2014/main" id="{9CB91AC0-4782-14E6-99F5-293359C9BE2B}"/>
              </a:ext>
            </a:extLst>
          </p:cNvPr>
          <p:cNvPicPr preferRelativeResize="0"/>
          <p:nvPr/>
        </p:nvPicPr>
        <p:blipFill>
          <a:blip r:embed="rId3"/>
          <a:srcRect/>
          <a:stretch/>
        </p:blipFill>
        <p:spPr>
          <a:xfrm>
            <a:off x="2285" y="-34901"/>
            <a:ext cx="9141715" cy="5143501"/>
          </a:xfrm>
          <a:prstGeom prst="rect">
            <a:avLst/>
          </a:prstGeom>
          <a:noFill/>
          <a:ln>
            <a:noFill/>
          </a:ln>
        </p:spPr>
      </p:pic>
      <p:sp>
        <p:nvSpPr>
          <p:cNvPr id="62" name="Google Shape;62;p2">
            <a:extLst>
              <a:ext uri="{FF2B5EF4-FFF2-40B4-BE49-F238E27FC236}">
                <a16:creationId xmlns:a16="http://schemas.microsoft.com/office/drawing/2014/main" id="{C3669255-67F7-A7AB-72F4-BEEF027D0F50}"/>
              </a:ext>
            </a:extLst>
          </p:cNvPr>
          <p:cNvSpPr txBox="1">
            <a:spLocks noGrp="1"/>
          </p:cNvSpPr>
          <p:nvPr>
            <p:ph type="title"/>
          </p:nvPr>
        </p:nvSpPr>
        <p:spPr>
          <a:xfrm>
            <a:off x="2999509" y="426696"/>
            <a:ext cx="5832791" cy="572700"/>
          </a:xfrm>
          <a:prstGeom prst="rect">
            <a:avLst/>
          </a:prstGeom>
          <a:noFill/>
          <a:ln>
            <a:noFill/>
          </a:ln>
        </p:spPr>
        <p:txBody>
          <a:bodyPr spcFirstLastPara="1" wrap="square" lIns="91425" tIns="91425" rIns="91425" bIns="91425" anchor="t" anchorCtr="0">
            <a:noAutofit/>
          </a:bodyPr>
          <a:lstStyle/>
          <a:p>
            <a:pPr>
              <a:buSzPts val="990"/>
            </a:pPr>
            <a:r>
              <a:rPr lang="en" b="1" dirty="0">
                <a:latin typeface="Calibri"/>
                <a:ea typeface="Roboto Mono Medium"/>
                <a:cs typeface="Roboto Mono Medium"/>
                <a:sym typeface="Roboto Mono Medium"/>
              </a:rPr>
              <a:t>Application Section 1</a:t>
            </a:r>
            <a:endParaRPr b="1" dirty="0">
              <a:latin typeface="Calibri"/>
              <a:ea typeface="Roboto Mono Medium"/>
              <a:cs typeface="Roboto Mono Medium"/>
              <a:sym typeface="Roboto Mono Medium"/>
            </a:endParaRPr>
          </a:p>
        </p:txBody>
      </p:sp>
      <p:sp>
        <p:nvSpPr>
          <p:cNvPr id="63" name="Google Shape;63;p2">
            <a:extLst>
              <a:ext uri="{FF2B5EF4-FFF2-40B4-BE49-F238E27FC236}">
                <a16:creationId xmlns:a16="http://schemas.microsoft.com/office/drawing/2014/main" id="{AEEF94D9-957D-957C-2395-930781972A07}"/>
              </a:ext>
            </a:extLst>
          </p:cNvPr>
          <p:cNvSpPr txBox="1">
            <a:spLocks noGrp="1"/>
          </p:cNvSpPr>
          <p:nvPr>
            <p:ph type="body" idx="1"/>
          </p:nvPr>
        </p:nvSpPr>
        <p:spPr>
          <a:xfrm>
            <a:off x="6389830" y="819150"/>
            <a:ext cx="2650575" cy="4064050"/>
          </a:xfrm>
          <a:prstGeom prst="rect">
            <a:avLst/>
          </a:prstGeom>
          <a:noFill/>
          <a:ln>
            <a:noFill/>
          </a:ln>
        </p:spPr>
        <p:txBody>
          <a:bodyPr spcFirstLastPara="1" wrap="square" lIns="91425" tIns="91425" rIns="91425" bIns="91425" anchor="t" anchorCtr="0">
            <a:normAutofit fontScale="70000" lnSpcReduction="20000"/>
          </a:bodyPr>
          <a:lstStyle/>
          <a:p>
            <a:pPr algn="l"/>
            <a:endParaRPr lang="en-US" sz="1800" b="0" i="0" u="none" strike="noStrike" baseline="0" dirty="0">
              <a:solidFill>
                <a:srgbClr val="000000"/>
              </a:solidFill>
              <a:latin typeface="Calibri" panose="020F0502020204030204" pitchFamily="34" charset="0"/>
            </a:endParaRPr>
          </a:p>
          <a:p>
            <a:pPr marL="114300" indent="0">
              <a:buNone/>
            </a:pPr>
            <a:r>
              <a:rPr lang="en-US" sz="1800" b="1" i="1" u="none" strike="noStrike" baseline="0" dirty="0">
                <a:solidFill>
                  <a:srgbClr val="000000"/>
                </a:solidFill>
                <a:latin typeface="Calibri" panose="020F0502020204030204" pitchFamily="34" charset="0"/>
              </a:rPr>
              <a:t>Home Address: </a:t>
            </a:r>
            <a:r>
              <a:rPr lang="en-US" sz="1800" u="none" strike="noStrike" baseline="0" dirty="0">
                <a:solidFill>
                  <a:srgbClr val="000000"/>
                </a:solidFill>
                <a:latin typeface="Calibri" panose="020F0502020204030204" pitchFamily="34" charset="0"/>
              </a:rPr>
              <a:t>Your home address remains private if you enter a separate designated address. If there is no designated address, the home address does not remain private after the license is issued.</a:t>
            </a:r>
          </a:p>
          <a:p>
            <a:pPr marL="114300" indent="0">
              <a:buNone/>
            </a:pPr>
            <a:r>
              <a:rPr lang="en-US" sz="1800" b="1" i="1" u="none" strike="noStrike" baseline="0" dirty="0">
                <a:solidFill>
                  <a:srgbClr val="000000"/>
                </a:solidFill>
                <a:latin typeface="Calibri" panose="020F0502020204030204" pitchFamily="34" charset="0"/>
              </a:rPr>
              <a:t>Designated Address: </a:t>
            </a:r>
            <a:r>
              <a:rPr lang="en-US" sz="1800" u="none" strike="noStrike" baseline="0" dirty="0">
                <a:solidFill>
                  <a:srgbClr val="000000"/>
                </a:solidFill>
                <a:latin typeface="Calibri" panose="020F0502020204030204" pitchFamily="34" charset="0"/>
              </a:rPr>
              <a:t>Your designated address may be a residence or place of business. Please note that the address you designate on this form does not remain private after a license is issued.</a:t>
            </a:r>
          </a:p>
          <a:p>
            <a:pPr marL="114300" indent="0">
              <a:buNone/>
            </a:pPr>
            <a:r>
              <a:rPr lang="en-US" b="1" i="1" dirty="0">
                <a:solidFill>
                  <a:srgbClr val="000000"/>
                </a:solidFill>
                <a:latin typeface="Calibri" panose="020F0502020204030204" pitchFamily="34" charset="0"/>
              </a:rPr>
              <a:t>E</a:t>
            </a:r>
            <a:r>
              <a:rPr lang="en-US" sz="1800" b="1" i="1" u="none" strike="noStrike" baseline="0" dirty="0">
                <a:solidFill>
                  <a:srgbClr val="000000"/>
                </a:solidFill>
                <a:latin typeface="Calibri" panose="020F0502020204030204" pitchFamily="34" charset="0"/>
              </a:rPr>
              <a:t>thnicity/Race: </a:t>
            </a:r>
            <a:r>
              <a:rPr lang="en-US" sz="1800" b="0" i="0" u="none" strike="noStrike" baseline="0" dirty="0">
                <a:solidFill>
                  <a:srgbClr val="000000"/>
                </a:solidFill>
                <a:latin typeface="Calibri" panose="020F0502020204030204" pitchFamily="34" charset="0"/>
              </a:rPr>
              <a:t>This section is optional and will not affect the decision of the application. You may choose more than one option.</a:t>
            </a:r>
          </a:p>
          <a:p>
            <a:pPr marL="0" indent="0">
              <a:spcAft>
                <a:spcPts val="1200"/>
              </a:spcAft>
              <a:buNone/>
            </a:pPr>
            <a:endParaRPr lang="en" dirty="0">
              <a:solidFill>
                <a:schemeClr val="dk1"/>
              </a:solidFill>
            </a:endParaRPr>
          </a:p>
        </p:txBody>
      </p:sp>
      <p:pic>
        <p:nvPicPr>
          <p:cNvPr id="5" name="Picture 4">
            <a:extLst>
              <a:ext uri="{FF2B5EF4-FFF2-40B4-BE49-F238E27FC236}">
                <a16:creationId xmlns:a16="http://schemas.microsoft.com/office/drawing/2014/main" id="{0A684D82-8925-C3A0-DFE1-97B10013DAC8}"/>
              </a:ext>
            </a:extLst>
          </p:cNvPr>
          <p:cNvPicPr>
            <a:picLocks noChangeAspect="1"/>
          </p:cNvPicPr>
          <p:nvPr/>
        </p:nvPicPr>
        <p:blipFill>
          <a:blip r:embed="rId4"/>
          <a:stretch>
            <a:fillRect/>
          </a:stretch>
        </p:blipFill>
        <p:spPr>
          <a:xfrm>
            <a:off x="266700" y="1161853"/>
            <a:ext cx="6287377" cy="2819794"/>
          </a:xfrm>
          <a:prstGeom prst="rect">
            <a:avLst/>
          </a:prstGeom>
        </p:spPr>
      </p:pic>
      <p:sp>
        <p:nvSpPr>
          <p:cNvPr id="6" name="TextBox 5">
            <a:extLst>
              <a:ext uri="{FF2B5EF4-FFF2-40B4-BE49-F238E27FC236}">
                <a16:creationId xmlns:a16="http://schemas.microsoft.com/office/drawing/2014/main" id="{3FB64A3F-F57E-6430-6613-9AB8B5FFE7F2}"/>
              </a:ext>
            </a:extLst>
          </p:cNvPr>
          <p:cNvSpPr txBox="1"/>
          <p:nvPr/>
        </p:nvSpPr>
        <p:spPr>
          <a:xfrm>
            <a:off x="2569440" y="1463126"/>
            <a:ext cx="1816523" cy="307777"/>
          </a:xfrm>
          <a:prstGeom prst="rect">
            <a:avLst/>
          </a:prstGeom>
          <a:noFill/>
        </p:spPr>
        <p:txBody>
          <a:bodyPr wrap="none" rtlCol="0">
            <a:spAutoFit/>
          </a:bodyPr>
          <a:lstStyle/>
          <a:p>
            <a:r>
              <a:rPr lang="en-US" dirty="0"/>
              <a:t>Only if you have one</a:t>
            </a:r>
          </a:p>
        </p:txBody>
      </p:sp>
    </p:spTree>
    <p:extLst>
      <p:ext uri="{BB962C8B-B14F-4D97-AF65-F5344CB8AC3E}">
        <p14:creationId xmlns:p14="http://schemas.microsoft.com/office/powerpoint/2010/main" val="4016692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2133D633-AFAB-97F9-3F01-F0582E656774}"/>
            </a:ext>
          </a:extLst>
        </p:cNvPr>
        <p:cNvGrpSpPr/>
        <p:nvPr/>
      </p:nvGrpSpPr>
      <p:grpSpPr>
        <a:xfrm>
          <a:off x="0" y="0"/>
          <a:ext cx="0" cy="0"/>
          <a:chOff x="0" y="0"/>
          <a:chExt cx="0" cy="0"/>
        </a:xfrm>
      </p:grpSpPr>
      <p:pic>
        <p:nvPicPr>
          <p:cNvPr id="61" name="Google Shape;61;p2">
            <a:extLst>
              <a:ext uri="{FF2B5EF4-FFF2-40B4-BE49-F238E27FC236}">
                <a16:creationId xmlns:a16="http://schemas.microsoft.com/office/drawing/2014/main" id="{C9C86405-588A-B69C-58AF-D67083D4855E}"/>
              </a:ext>
            </a:extLst>
          </p:cNvPr>
          <p:cNvPicPr preferRelativeResize="0"/>
          <p:nvPr/>
        </p:nvPicPr>
        <p:blipFill>
          <a:blip r:embed="rId3"/>
          <a:srcRect/>
          <a:stretch/>
        </p:blipFill>
        <p:spPr>
          <a:xfrm>
            <a:off x="1144" y="0"/>
            <a:ext cx="9141715" cy="5143501"/>
          </a:xfrm>
          <a:prstGeom prst="rect">
            <a:avLst/>
          </a:prstGeom>
          <a:noFill/>
          <a:ln>
            <a:noFill/>
          </a:ln>
        </p:spPr>
      </p:pic>
      <p:sp>
        <p:nvSpPr>
          <p:cNvPr id="62" name="Google Shape;62;p2">
            <a:extLst>
              <a:ext uri="{FF2B5EF4-FFF2-40B4-BE49-F238E27FC236}">
                <a16:creationId xmlns:a16="http://schemas.microsoft.com/office/drawing/2014/main" id="{E98AD255-5399-13A3-ACBD-719AFD4A02A2}"/>
              </a:ext>
            </a:extLst>
          </p:cNvPr>
          <p:cNvSpPr txBox="1">
            <a:spLocks noGrp="1"/>
          </p:cNvSpPr>
          <p:nvPr>
            <p:ph type="title"/>
          </p:nvPr>
        </p:nvSpPr>
        <p:spPr>
          <a:xfrm>
            <a:off x="2999509" y="180870"/>
            <a:ext cx="5832791" cy="622998"/>
          </a:xfrm>
          <a:prstGeom prst="rect">
            <a:avLst/>
          </a:prstGeom>
          <a:noFill/>
          <a:ln>
            <a:noFill/>
          </a:ln>
        </p:spPr>
        <p:txBody>
          <a:bodyPr spcFirstLastPara="1" wrap="square" lIns="91425" tIns="91425" rIns="91425" bIns="91425" anchor="t" anchorCtr="0">
            <a:noAutofit/>
          </a:bodyPr>
          <a:lstStyle/>
          <a:p>
            <a:pPr>
              <a:buSzPts val="990"/>
            </a:pPr>
            <a:r>
              <a:rPr lang="en" b="1" dirty="0">
                <a:latin typeface="Calibri"/>
                <a:ea typeface="Roboto Mono Medium"/>
                <a:cs typeface="Roboto Mono Medium"/>
                <a:sym typeface="Roboto Mono Medium"/>
              </a:rPr>
              <a:t>Application – </a:t>
            </a:r>
            <a:r>
              <a:rPr lang="en" b="1">
                <a:latin typeface="Calibri"/>
                <a:ea typeface="Roboto Mono Medium"/>
                <a:cs typeface="Roboto Mono Medium"/>
                <a:sym typeface="Roboto Mono Medium"/>
              </a:rPr>
              <a:t>Section 2 &amp; 3</a:t>
            </a:r>
            <a:endParaRPr b="1" dirty="0">
              <a:latin typeface="Calibri"/>
              <a:ea typeface="Roboto Mono Medium"/>
              <a:cs typeface="Roboto Mono Medium"/>
              <a:sym typeface="Roboto Mono Medium"/>
            </a:endParaRPr>
          </a:p>
        </p:txBody>
      </p:sp>
      <p:sp>
        <p:nvSpPr>
          <p:cNvPr id="63" name="Google Shape;63;p2">
            <a:extLst>
              <a:ext uri="{FF2B5EF4-FFF2-40B4-BE49-F238E27FC236}">
                <a16:creationId xmlns:a16="http://schemas.microsoft.com/office/drawing/2014/main" id="{057BB774-FB97-401B-4C52-E3D2BB7B6F28}"/>
              </a:ext>
            </a:extLst>
          </p:cNvPr>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endParaRPr lang="en" dirty="0">
              <a:solidFill>
                <a:schemeClr val="dk1"/>
              </a:solidFill>
            </a:endParaRPr>
          </a:p>
        </p:txBody>
      </p:sp>
      <p:pic>
        <p:nvPicPr>
          <p:cNvPr id="7" name="Picture 6">
            <a:extLst>
              <a:ext uri="{FF2B5EF4-FFF2-40B4-BE49-F238E27FC236}">
                <a16:creationId xmlns:a16="http://schemas.microsoft.com/office/drawing/2014/main" id="{82FC4BBC-C1E7-5BBD-4886-C4808B889D8A}"/>
              </a:ext>
            </a:extLst>
          </p:cNvPr>
          <p:cNvPicPr>
            <a:picLocks noChangeAspect="1"/>
          </p:cNvPicPr>
          <p:nvPr/>
        </p:nvPicPr>
        <p:blipFill>
          <a:blip r:embed="rId4"/>
          <a:stretch>
            <a:fillRect/>
          </a:stretch>
        </p:blipFill>
        <p:spPr>
          <a:xfrm>
            <a:off x="737755" y="1336462"/>
            <a:ext cx="7044169" cy="3473241"/>
          </a:xfrm>
          <a:prstGeom prst="rect">
            <a:avLst/>
          </a:prstGeom>
        </p:spPr>
      </p:pic>
    </p:spTree>
    <p:extLst>
      <p:ext uri="{BB962C8B-B14F-4D97-AF65-F5344CB8AC3E}">
        <p14:creationId xmlns:p14="http://schemas.microsoft.com/office/powerpoint/2010/main" val="1941329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CF54531D-5BE9-41AC-64DB-0888FB61E007}"/>
            </a:ext>
          </a:extLst>
        </p:cNvPr>
        <p:cNvGrpSpPr/>
        <p:nvPr/>
      </p:nvGrpSpPr>
      <p:grpSpPr>
        <a:xfrm>
          <a:off x="0" y="0"/>
          <a:ext cx="0" cy="0"/>
          <a:chOff x="0" y="0"/>
          <a:chExt cx="0" cy="0"/>
        </a:xfrm>
      </p:grpSpPr>
      <p:pic>
        <p:nvPicPr>
          <p:cNvPr id="61" name="Google Shape;61;p2">
            <a:extLst>
              <a:ext uri="{FF2B5EF4-FFF2-40B4-BE49-F238E27FC236}">
                <a16:creationId xmlns:a16="http://schemas.microsoft.com/office/drawing/2014/main" id="{7B25C864-020F-6CA9-F440-A4B699F8DE64}"/>
              </a:ext>
            </a:extLst>
          </p:cNvPr>
          <p:cNvPicPr preferRelativeResize="0"/>
          <p:nvPr/>
        </p:nvPicPr>
        <p:blipFill>
          <a:blip r:embed="rId3"/>
          <a:srcRect/>
          <a:stretch/>
        </p:blipFill>
        <p:spPr>
          <a:xfrm>
            <a:off x="1144" y="0"/>
            <a:ext cx="9141715" cy="5143501"/>
          </a:xfrm>
          <a:prstGeom prst="rect">
            <a:avLst/>
          </a:prstGeom>
          <a:noFill/>
          <a:ln>
            <a:noFill/>
          </a:ln>
        </p:spPr>
      </p:pic>
      <p:sp>
        <p:nvSpPr>
          <p:cNvPr id="62" name="Google Shape;62;p2">
            <a:extLst>
              <a:ext uri="{FF2B5EF4-FFF2-40B4-BE49-F238E27FC236}">
                <a16:creationId xmlns:a16="http://schemas.microsoft.com/office/drawing/2014/main" id="{C54FB78F-0525-E6EF-F54F-F90C46CF7605}"/>
              </a:ext>
            </a:extLst>
          </p:cNvPr>
          <p:cNvSpPr txBox="1">
            <a:spLocks noGrp="1"/>
          </p:cNvSpPr>
          <p:nvPr>
            <p:ph type="title"/>
          </p:nvPr>
        </p:nvSpPr>
        <p:spPr>
          <a:xfrm>
            <a:off x="2999509" y="426696"/>
            <a:ext cx="5832791" cy="572700"/>
          </a:xfrm>
          <a:prstGeom prst="rect">
            <a:avLst/>
          </a:prstGeom>
          <a:noFill/>
          <a:ln>
            <a:noFill/>
          </a:ln>
        </p:spPr>
        <p:txBody>
          <a:bodyPr spcFirstLastPara="1" wrap="square" lIns="91425" tIns="91425" rIns="91425" bIns="91425" anchor="t" anchorCtr="0">
            <a:noAutofit/>
          </a:bodyPr>
          <a:lstStyle/>
          <a:p>
            <a:pPr>
              <a:buSzPts val="990"/>
            </a:pPr>
            <a:r>
              <a:rPr lang="en" dirty="0">
                <a:latin typeface="Calibri"/>
                <a:ea typeface="Roboto Mono Medium"/>
                <a:cs typeface="Roboto Mono Medium"/>
              </a:rPr>
              <a:t>Header</a:t>
            </a:r>
          </a:p>
        </p:txBody>
      </p:sp>
      <p:sp>
        <p:nvSpPr>
          <p:cNvPr id="63" name="Google Shape;63;p2">
            <a:extLst>
              <a:ext uri="{FF2B5EF4-FFF2-40B4-BE49-F238E27FC236}">
                <a16:creationId xmlns:a16="http://schemas.microsoft.com/office/drawing/2014/main" id="{6B6D8330-78C5-47CE-421F-567FDD672AE5}"/>
              </a:ext>
            </a:extLst>
          </p:cNvPr>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indent="0">
              <a:spcAft>
                <a:spcPts val="1200"/>
              </a:spcAft>
              <a:buNone/>
            </a:pPr>
            <a:endParaRPr lang="en" dirty="0">
              <a:solidFill>
                <a:schemeClr val="dk1"/>
              </a:solidFill>
            </a:endParaRPr>
          </a:p>
        </p:txBody>
      </p:sp>
    </p:spTree>
    <p:extLst>
      <p:ext uri="{BB962C8B-B14F-4D97-AF65-F5344CB8AC3E}">
        <p14:creationId xmlns:p14="http://schemas.microsoft.com/office/powerpoint/2010/main" val="2071515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23607A3E-068A-81A1-7614-D130302F269A}"/>
            </a:ext>
          </a:extLst>
        </p:cNvPr>
        <p:cNvGrpSpPr/>
        <p:nvPr/>
      </p:nvGrpSpPr>
      <p:grpSpPr>
        <a:xfrm>
          <a:off x="0" y="0"/>
          <a:ext cx="0" cy="0"/>
          <a:chOff x="0" y="0"/>
          <a:chExt cx="0" cy="0"/>
        </a:xfrm>
      </p:grpSpPr>
      <p:pic>
        <p:nvPicPr>
          <p:cNvPr id="61" name="Google Shape;61;p2">
            <a:extLst>
              <a:ext uri="{FF2B5EF4-FFF2-40B4-BE49-F238E27FC236}">
                <a16:creationId xmlns:a16="http://schemas.microsoft.com/office/drawing/2014/main" id="{CEAA8C7E-1F34-7C56-1714-8F67BD419D9F}"/>
              </a:ext>
            </a:extLst>
          </p:cNvPr>
          <p:cNvPicPr preferRelativeResize="0"/>
          <p:nvPr/>
        </p:nvPicPr>
        <p:blipFill>
          <a:blip r:embed="rId3"/>
          <a:srcRect/>
          <a:stretch/>
        </p:blipFill>
        <p:spPr>
          <a:xfrm>
            <a:off x="1144" y="0"/>
            <a:ext cx="9141715" cy="5143501"/>
          </a:xfrm>
          <a:prstGeom prst="rect">
            <a:avLst/>
          </a:prstGeom>
          <a:noFill/>
          <a:ln>
            <a:noFill/>
          </a:ln>
        </p:spPr>
      </p:pic>
      <p:sp>
        <p:nvSpPr>
          <p:cNvPr id="62" name="Google Shape;62;p2">
            <a:extLst>
              <a:ext uri="{FF2B5EF4-FFF2-40B4-BE49-F238E27FC236}">
                <a16:creationId xmlns:a16="http://schemas.microsoft.com/office/drawing/2014/main" id="{ABB1B4A8-88B8-80E9-D80F-1309698EC027}"/>
              </a:ext>
            </a:extLst>
          </p:cNvPr>
          <p:cNvSpPr txBox="1">
            <a:spLocks noGrp="1"/>
          </p:cNvSpPr>
          <p:nvPr>
            <p:ph type="title"/>
          </p:nvPr>
        </p:nvSpPr>
        <p:spPr>
          <a:xfrm>
            <a:off x="2999509" y="426696"/>
            <a:ext cx="5832791" cy="572700"/>
          </a:xfrm>
          <a:prstGeom prst="rect">
            <a:avLst/>
          </a:prstGeom>
          <a:noFill/>
          <a:ln>
            <a:noFill/>
          </a:ln>
        </p:spPr>
        <p:txBody>
          <a:bodyPr spcFirstLastPara="1" wrap="square" lIns="91425" tIns="91425" rIns="91425" bIns="91425" anchor="t" anchorCtr="0">
            <a:noAutofit/>
          </a:bodyPr>
          <a:lstStyle/>
          <a:p>
            <a:pPr>
              <a:buSzPts val="990"/>
            </a:pPr>
            <a:r>
              <a:rPr lang="en" dirty="0">
                <a:latin typeface="Calibri"/>
                <a:ea typeface="Roboto Mono Medium"/>
                <a:cs typeface="Roboto Mono Medium"/>
                <a:sym typeface="Roboto Mono Medium"/>
              </a:rPr>
              <a:t>Header</a:t>
            </a:r>
            <a:endParaRPr dirty="0">
              <a:latin typeface="Calibri"/>
              <a:ea typeface="Roboto Mono Medium"/>
              <a:cs typeface="Roboto Mono Medium"/>
              <a:sym typeface="Roboto Mono Medium"/>
            </a:endParaRPr>
          </a:p>
        </p:txBody>
      </p:sp>
      <p:sp>
        <p:nvSpPr>
          <p:cNvPr id="63" name="Google Shape;63;p2">
            <a:extLst>
              <a:ext uri="{FF2B5EF4-FFF2-40B4-BE49-F238E27FC236}">
                <a16:creationId xmlns:a16="http://schemas.microsoft.com/office/drawing/2014/main" id="{D07C1772-EC20-F3E3-03D6-E7D5B01E0701}"/>
              </a:ext>
            </a:extLst>
          </p:cNvPr>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92500" lnSpcReduction="20000"/>
          </a:bodyPr>
          <a:lstStyle/>
          <a:p>
            <a:pPr marL="285750" indent="-285750">
              <a:spcAft>
                <a:spcPts val="1200"/>
              </a:spcAft>
            </a:pPr>
            <a:r>
              <a:rPr lang="en" dirty="0">
                <a:solidFill>
                  <a:schemeClr val="dk1"/>
                </a:solidFill>
              </a:rPr>
              <a:t>EDU/CDEV 1210 Child Growth and Development – 5 Hours in K-3 setting</a:t>
            </a:r>
          </a:p>
          <a:p>
            <a:pPr marL="285750" indent="-285750">
              <a:lnSpc>
                <a:spcPct val="114999"/>
              </a:lnSpc>
              <a:spcAft>
                <a:spcPts val="1200"/>
              </a:spcAft>
            </a:pPr>
            <a:r>
              <a:rPr lang="en" dirty="0">
                <a:solidFill>
                  <a:schemeClr val="dk1"/>
                </a:solidFill>
              </a:rPr>
              <a:t>ENGL 2200 American Indian Children's Literature – 5 Hours in a K-3 setting</a:t>
            </a:r>
          </a:p>
          <a:p>
            <a:pPr marL="285750" indent="-285750">
              <a:lnSpc>
                <a:spcPct val="114999"/>
              </a:lnSpc>
              <a:spcAft>
                <a:spcPts val="1200"/>
              </a:spcAft>
            </a:pPr>
            <a:r>
              <a:rPr lang="en" dirty="0">
                <a:solidFill>
                  <a:schemeClr val="dk1"/>
                </a:solidFill>
              </a:rPr>
              <a:t>MATH 1050 Math for El Ed Teachers – 5 Hours in a K-3 setting</a:t>
            </a:r>
          </a:p>
          <a:p>
            <a:pPr marL="285750" indent="-285750">
              <a:lnSpc>
                <a:spcPct val="114999"/>
              </a:lnSpc>
              <a:spcAft>
                <a:spcPts val="1200"/>
              </a:spcAft>
            </a:pPr>
            <a:r>
              <a:rPr lang="en" dirty="0">
                <a:solidFill>
                  <a:schemeClr val="dk1"/>
                </a:solidFill>
              </a:rPr>
              <a:t>EDU 3101 Language Arts Methods II – 15 Hours in a 4-6 setting</a:t>
            </a:r>
          </a:p>
          <a:p>
            <a:pPr marL="285750" indent="-285750">
              <a:lnSpc>
                <a:spcPct val="114999"/>
              </a:lnSpc>
              <a:spcAft>
                <a:spcPts val="1200"/>
              </a:spcAft>
            </a:pPr>
            <a:r>
              <a:rPr lang="en" dirty="0">
                <a:solidFill>
                  <a:schemeClr val="dk1"/>
                </a:solidFill>
              </a:rPr>
              <a:t>EDU 3200 Children with Exceptionalities – 15 Hours in a K-6 setting</a:t>
            </a:r>
          </a:p>
          <a:p>
            <a:pPr marL="285750" indent="-285750">
              <a:lnSpc>
                <a:spcPct val="114999"/>
              </a:lnSpc>
              <a:spcAft>
                <a:spcPts val="1200"/>
              </a:spcAft>
            </a:pPr>
            <a:r>
              <a:rPr lang="en" dirty="0">
                <a:solidFill>
                  <a:schemeClr val="dk1"/>
                </a:solidFill>
              </a:rPr>
              <a:t>EDU 4102 Differential Instruction &amp; Assessment – 10 hours in a K-6 setting</a:t>
            </a:r>
          </a:p>
          <a:p>
            <a:pPr marL="285750" indent="-285750">
              <a:lnSpc>
                <a:spcPct val="114999"/>
              </a:lnSpc>
              <a:spcAft>
                <a:spcPts val="1200"/>
              </a:spcAft>
            </a:pPr>
            <a:r>
              <a:rPr lang="en" dirty="0">
                <a:solidFill>
                  <a:schemeClr val="dk1"/>
                </a:solidFill>
              </a:rPr>
              <a:t>EDU 3125 Phy Ed Methods – 8 Hours in a K-6 setting</a:t>
            </a:r>
          </a:p>
          <a:p>
            <a:pPr marL="285750" indent="-285750">
              <a:lnSpc>
                <a:spcPct val="114999"/>
              </a:lnSpc>
              <a:spcAft>
                <a:spcPts val="1200"/>
              </a:spcAft>
            </a:pPr>
            <a:r>
              <a:rPr lang="en" dirty="0">
                <a:solidFill>
                  <a:schemeClr val="dk1"/>
                </a:solidFill>
              </a:rPr>
              <a:t>EDU 4500 Student Teaching – 14 Weeks</a:t>
            </a:r>
          </a:p>
        </p:txBody>
      </p:sp>
    </p:spTree>
    <p:extLst>
      <p:ext uri="{BB962C8B-B14F-4D97-AF65-F5344CB8AC3E}">
        <p14:creationId xmlns:p14="http://schemas.microsoft.com/office/powerpoint/2010/main" val="940417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2"/>
          <p:cNvPicPr preferRelativeResize="0"/>
          <p:nvPr/>
        </p:nvPicPr>
        <p:blipFill>
          <a:blip r:embed="rId3"/>
          <a:srcRect/>
          <a:stretch/>
        </p:blipFill>
        <p:spPr>
          <a:xfrm>
            <a:off x="1144" y="0"/>
            <a:ext cx="9141715" cy="5143501"/>
          </a:xfrm>
          <a:prstGeom prst="rect">
            <a:avLst/>
          </a:prstGeom>
          <a:noFill/>
          <a:ln>
            <a:noFill/>
          </a:ln>
        </p:spPr>
      </p:pic>
      <p:sp>
        <p:nvSpPr>
          <p:cNvPr id="62" name="Google Shape;62;p2"/>
          <p:cNvSpPr txBox="1">
            <a:spLocks noGrp="1"/>
          </p:cNvSpPr>
          <p:nvPr>
            <p:ph type="title"/>
          </p:nvPr>
        </p:nvSpPr>
        <p:spPr>
          <a:xfrm>
            <a:off x="2999509" y="426696"/>
            <a:ext cx="5832791"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220" dirty="0">
                <a:latin typeface="Roboto Mono Medium"/>
                <a:ea typeface="Roboto Mono Medium"/>
                <a:cs typeface="Roboto Mono Medium"/>
                <a:sym typeface="Roboto Mono Medium"/>
              </a:rPr>
              <a:t>Agenda</a:t>
            </a:r>
            <a:endParaRPr sz="3220" dirty="0">
              <a:latin typeface="Roboto Mono Medium"/>
              <a:ea typeface="Roboto Mono Medium"/>
              <a:cs typeface="Roboto Mono Medium"/>
              <a:sym typeface="Roboto Mono Medium"/>
            </a:endParaRPr>
          </a:p>
        </p:txBody>
      </p:sp>
      <p:sp>
        <p:nvSpPr>
          <p:cNvPr id="63" name="Google Shape;63;p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Introducations</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Conceptual Framework</a:t>
            </a:r>
          </a:p>
          <a:p>
            <a:pPr lvl="1" fontAlgn="base">
              <a:buFont typeface="Arial" panose="020B0604020202020204" pitchFamily="34" charset="0"/>
              <a:buChar char="•"/>
            </a:pPr>
            <a:r>
              <a:rPr lang="en-US" dirty="0">
                <a:solidFill>
                  <a:srgbClr val="000000"/>
                </a:solidFill>
                <a:latin typeface="Calibri" panose="020F0502020204030204" pitchFamily="34" charset="0"/>
              </a:rPr>
              <a:t>Program Planner</a:t>
            </a:r>
            <a:endParaRPr lang="en-US" b="0" i="0" dirty="0">
              <a:solidFill>
                <a:srgbClr val="000000"/>
              </a:solidFill>
              <a:effectLst/>
              <a:latin typeface="Calibri" panose="020F0502020204030204" pitchFamily="34" charset="0"/>
            </a:endParaRPr>
          </a:p>
          <a:p>
            <a:pPr lvl="1" fontAlgn="base">
              <a:buFont typeface="Arial" panose="020B0604020202020204" pitchFamily="34" charset="0"/>
              <a:buChar char="•"/>
            </a:pPr>
            <a:r>
              <a:rPr lang="en-US" dirty="0">
                <a:solidFill>
                  <a:srgbClr val="000000"/>
                </a:solidFill>
                <a:latin typeface="Calibri" panose="020F0502020204030204" pitchFamily="34" charset="0"/>
              </a:rPr>
              <a:t>Faculty and Staff Bios</a:t>
            </a:r>
            <a:endParaRPr lang="en-US"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dirty="0">
                <a:solidFill>
                  <a:schemeClr val="tx1"/>
                </a:solidFill>
                <a:latin typeface="Calibri"/>
                <a:ea typeface="Roboto Mono Medium"/>
                <a:cs typeface="Roboto Mono Medium"/>
                <a:sym typeface="Roboto Mono Medium"/>
              </a:rPr>
              <a:t>Statistics on American Indian Teachers</a:t>
            </a:r>
          </a:p>
          <a:p>
            <a:pPr algn="l" rtl="0" fontAlgn="base">
              <a:buFont typeface="Arial" panose="020B0604020202020204" pitchFamily="34" charset="0"/>
              <a:buChar char="•"/>
            </a:pPr>
            <a:r>
              <a:rPr lang="en-US" sz="1800" b="0" i="0" dirty="0">
                <a:solidFill>
                  <a:srgbClr val="000000"/>
                </a:solidFill>
                <a:effectLst/>
                <a:latin typeface="Calibri"/>
                <a:ea typeface="Roboto Mono Medium"/>
                <a:sym typeface="Roboto Mono Medium"/>
              </a:rPr>
              <a:t>Curriculum</a:t>
            </a:r>
          </a:p>
          <a:p>
            <a:pPr algn="l" rtl="0" fontAlgn="base">
              <a:buFont typeface="Arial" panose="020B0604020202020204" pitchFamily="34" charset="0"/>
              <a:buChar char="•"/>
            </a:pPr>
            <a:r>
              <a:rPr lang="en-US" sz="1800" b="0" i="0" dirty="0">
                <a:solidFill>
                  <a:srgbClr val="000000"/>
                </a:solidFill>
                <a:effectLst/>
                <a:latin typeface="Calibri"/>
                <a:ea typeface="Roboto Mono Medium"/>
                <a:sym typeface="Roboto Mono Medium"/>
              </a:rPr>
              <a:t>Enrollment</a:t>
            </a:r>
          </a:p>
          <a:p>
            <a:pPr algn="l" rtl="0" fontAlgn="base">
              <a:buFont typeface="Arial" panose="020B0604020202020204" pitchFamily="34" charset="0"/>
              <a:buChar char="•"/>
            </a:pPr>
            <a:r>
              <a:rPr lang="en-US" dirty="0">
                <a:solidFill>
                  <a:srgbClr val="000000"/>
                </a:solidFill>
                <a:latin typeface="Calibri"/>
                <a:ea typeface="Roboto Mono Medium"/>
                <a:sym typeface="Roboto Mono Medium"/>
              </a:rPr>
              <a:t>Student Teachers</a:t>
            </a:r>
            <a:endParaRPr lang="en-US" sz="1800" b="0" i="0" dirty="0">
              <a:solidFill>
                <a:srgbClr val="000000"/>
              </a:solidFill>
              <a:effectLst/>
              <a:latin typeface="Calibri"/>
              <a:ea typeface="Roboto Mono Medium"/>
              <a:sym typeface="Roboto Mono Medium"/>
            </a:endParaRPr>
          </a:p>
          <a:p>
            <a:pPr algn="l" rtl="0" fontAlgn="base">
              <a:buFont typeface="Arial" panose="020B0604020202020204" pitchFamily="34" charset="0"/>
              <a:buChar char="•"/>
            </a:pPr>
            <a:r>
              <a:rPr lang="en-US" sz="1800" b="0" i="0" dirty="0">
                <a:solidFill>
                  <a:srgbClr val="000000"/>
                </a:solidFill>
                <a:effectLst/>
                <a:latin typeface="Calibri"/>
                <a:ea typeface="Roboto Mono Medium"/>
                <a:sym typeface="Roboto Mono Medium"/>
              </a:rPr>
              <a:t>Assessments</a:t>
            </a:r>
            <a:endParaRPr lang="en-US" sz="1800" b="0" i="0" dirty="0">
              <a:solidFill>
                <a:srgbClr val="000000"/>
              </a:solidFill>
              <a:effectLst/>
              <a:latin typeface="Calibri"/>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Ed Fest 2024  </a:t>
            </a:r>
          </a:p>
        </p:txBody>
      </p:sp>
    </p:spTree>
    <p:extLst>
      <p:ext uri="{BB962C8B-B14F-4D97-AF65-F5344CB8AC3E}">
        <p14:creationId xmlns:p14="http://schemas.microsoft.com/office/powerpoint/2010/main" val="1330628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2"/>
          <p:cNvPicPr preferRelativeResize="0"/>
          <p:nvPr/>
        </p:nvPicPr>
        <p:blipFill>
          <a:blip r:embed="rId3"/>
          <a:srcRect/>
          <a:stretch/>
        </p:blipFill>
        <p:spPr>
          <a:xfrm>
            <a:off x="1144" y="0"/>
            <a:ext cx="9141715" cy="5143501"/>
          </a:xfrm>
          <a:prstGeom prst="rect">
            <a:avLst/>
          </a:prstGeom>
          <a:noFill/>
          <a:ln>
            <a:noFill/>
          </a:ln>
        </p:spPr>
      </p:pic>
      <p:sp>
        <p:nvSpPr>
          <p:cNvPr id="62" name="Google Shape;62;p2"/>
          <p:cNvSpPr txBox="1">
            <a:spLocks noGrp="1"/>
          </p:cNvSpPr>
          <p:nvPr>
            <p:ph type="title"/>
          </p:nvPr>
        </p:nvSpPr>
        <p:spPr>
          <a:xfrm>
            <a:off x="2999509" y="426696"/>
            <a:ext cx="5832791" cy="572700"/>
          </a:xfrm>
          <a:prstGeom prst="rect">
            <a:avLst/>
          </a:prstGeom>
          <a:noFill/>
          <a:ln>
            <a:noFill/>
          </a:ln>
        </p:spPr>
        <p:txBody>
          <a:bodyPr spcFirstLastPara="1" wrap="square" lIns="91425" tIns="91425" rIns="91425" bIns="91425" anchor="t" anchorCtr="0">
            <a:noAutofit/>
          </a:bodyPr>
          <a:lstStyle/>
          <a:p>
            <a:pPr>
              <a:buSzPts val="990"/>
            </a:pPr>
            <a:r>
              <a:rPr lang="en" sz="3200" b="1" dirty="0">
                <a:latin typeface="Calibri"/>
                <a:ea typeface="Roboto Mono Medium"/>
                <a:cs typeface="Roboto Mono Medium"/>
              </a:rPr>
              <a:t>Important MTLE Update</a:t>
            </a:r>
          </a:p>
        </p:txBody>
      </p:sp>
      <p:sp>
        <p:nvSpPr>
          <p:cNvPr id="63" name="Google Shape;63;p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indent="0">
              <a:spcAft>
                <a:spcPts val="1200"/>
              </a:spcAft>
              <a:buNone/>
            </a:pPr>
            <a:endParaRPr lang="en" sz="2400" b="1" dirty="0">
              <a:solidFill>
                <a:schemeClr val="dk1"/>
              </a:solidFill>
            </a:endParaRPr>
          </a:p>
          <a:p>
            <a:pPr marL="0" indent="0">
              <a:spcAft>
                <a:spcPts val="1200"/>
              </a:spcAft>
              <a:buNone/>
            </a:pPr>
            <a:r>
              <a:rPr lang="en" sz="2400" b="1" dirty="0">
                <a:solidFill>
                  <a:schemeClr val="dk1"/>
                </a:solidFill>
              </a:rPr>
              <a:t>Please note that the MTLE tests are no longer required!!</a:t>
            </a:r>
          </a:p>
        </p:txBody>
      </p:sp>
      <p:pic>
        <p:nvPicPr>
          <p:cNvPr id="5" name="Picture 4" descr="Transparent balloon pattern">
            <a:extLst>
              <a:ext uri="{FF2B5EF4-FFF2-40B4-BE49-F238E27FC236}">
                <a16:creationId xmlns:a16="http://schemas.microsoft.com/office/drawing/2014/main" id="{F02BB367-0A6C-B700-0B00-C83B9D16A605}"/>
              </a:ext>
            </a:extLst>
          </p:cNvPr>
          <p:cNvPicPr>
            <a:picLocks noChangeAspect="1"/>
          </p:cNvPicPr>
          <p:nvPr/>
        </p:nvPicPr>
        <p:blipFill>
          <a:blip r:embed="rId4"/>
          <a:stretch>
            <a:fillRect/>
          </a:stretch>
        </p:blipFill>
        <p:spPr>
          <a:xfrm>
            <a:off x="0" y="3187230"/>
            <a:ext cx="1607213" cy="1607590"/>
          </a:xfrm>
          <a:prstGeom prst="rect">
            <a:avLst/>
          </a:prstGeom>
        </p:spPr>
      </p:pic>
      <p:pic>
        <p:nvPicPr>
          <p:cNvPr id="7" name="Picture 6" descr="Person being showered in confetti">
            <a:extLst>
              <a:ext uri="{FF2B5EF4-FFF2-40B4-BE49-F238E27FC236}">
                <a16:creationId xmlns:a16="http://schemas.microsoft.com/office/drawing/2014/main" id="{FEBC7832-C274-233E-9008-615F1A556317}"/>
              </a:ext>
            </a:extLst>
          </p:cNvPr>
          <p:cNvPicPr>
            <a:picLocks noChangeAspect="1"/>
          </p:cNvPicPr>
          <p:nvPr/>
        </p:nvPicPr>
        <p:blipFill>
          <a:blip r:embed="rId5"/>
          <a:stretch>
            <a:fillRect/>
          </a:stretch>
        </p:blipFill>
        <p:spPr>
          <a:xfrm>
            <a:off x="6832878" y="3141100"/>
            <a:ext cx="2311121" cy="1540747"/>
          </a:xfrm>
          <a:prstGeom prst="rect">
            <a:avLst/>
          </a:prstGeom>
        </p:spPr>
      </p:pic>
    </p:spTree>
    <p:extLst>
      <p:ext uri="{BB962C8B-B14F-4D97-AF65-F5344CB8AC3E}">
        <p14:creationId xmlns:p14="http://schemas.microsoft.com/office/powerpoint/2010/main" val="3297771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2"/>
          <p:cNvPicPr preferRelativeResize="0"/>
          <p:nvPr/>
        </p:nvPicPr>
        <p:blipFill>
          <a:blip r:embed="rId3"/>
          <a:srcRect/>
          <a:stretch/>
        </p:blipFill>
        <p:spPr>
          <a:xfrm>
            <a:off x="1144" y="0"/>
            <a:ext cx="9141715" cy="5143501"/>
          </a:xfrm>
          <a:prstGeom prst="rect">
            <a:avLst/>
          </a:prstGeom>
          <a:noFill/>
          <a:ln>
            <a:noFill/>
          </a:ln>
        </p:spPr>
      </p:pic>
      <p:sp>
        <p:nvSpPr>
          <p:cNvPr id="62" name="Google Shape;62;p2"/>
          <p:cNvSpPr txBox="1">
            <a:spLocks noGrp="1"/>
          </p:cNvSpPr>
          <p:nvPr>
            <p:ph type="title"/>
          </p:nvPr>
        </p:nvSpPr>
        <p:spPr>
          <a:xfrm>
            <a:off x="2999509" y="355107"/>
            <a:ext cx="5832791" cy="644289"/>
          </a:xfrm>
          <a:prstGeom prst="rect">
            <a:avLst/>
          </a:prstGeom>
          <a:noFill/>
          <a:ln>
            <a:noFill/>
          </a:ln>
        </p:spPr>
        <p:txBody>
          <a:bodyPr spcFirstLastPara="1" wrap="square" lIns="91425" tIns="91425" rIns="91425" bIns="91425" anchor="t" anchorCtr="0">
            <a:noAutofit/>
          </a:bodyPr>
          <a:lstStyle/>
          <a:p>
            <a:pPr>
              <a:buSzPts val="990"/>
            </a:pPr>
            <a:r>
              <a:rPr lang="en-US" b="1" dirty="0">
                <a:latin typeface="Calibri"/>
                <a:ea typeface="Roboto Mono Medium"/>
                <a:cs typeface="Roboto Mono Medium"/>
                <a:sym typeface="Roboto Mono Medium"/>
              </a:rPr>
              <a:t>What License Do I apply for??</a:t>
            </a:r>
          </a:p>
        </p:txBody>
      </p:sp>
      <p:sp>
        <p:nvSpPr>
          <p:cNvPr id="63" name="Google Shape;63;p2"/>
          <p:cNvSpPr txBox="1">
            <a:spLocks noGrp="1"/>
          </p:cNvSpPr>
          <p:nvPr>
            <p:ph type="body" idx="1"/>
          </p:nvPr>
        </p:nvSpPr>
        <p:spPr>
          <a:xfrm>
            <a:off x="311700" y="1152475"/>
            <a:ext cx="8520600" cy="3635918"/>
          </a:xfrm>
          <a:prstGeom prst="rect">
            <a:avLst/>
          </a:prstGeom>
          <a:noFill/>
          <a:ln>
            <a:noFill/>
          </a:ln>
        </p:spPr>
        <p:txBody>
          <a:bodyPr spcFirstLastPara="1" wrap="square" lIns="91425" tIns="91425" rIns="91425" bIns="91425" anchor="t" anchorCtr="0">
            <a:normAutofit/>
          </a:bodyPr>
          <a:lstStyle/>
          <a:p>
            <a:pPr marL="0" indent="0">
              <a:spcAft>
                <a:spcPts val="1200"/>
              </a:spcAft>
              <a:buNone/>
            </a:pPr>
            <a:endParaRPr lang="en-US" sz="1800" b="0" i="0" dirty="0">
              <a:solidFill>
                <a:srgbClr val="000000"/>
              </a:solidFill>
              <a:effectLst/>
              <a:latin typeface="Calibri" panose="020F0502020204030204" pitchFamily="34" charset="0"/>
            </a:endParaRPr>
          </a:p>
          <a:p>
            <a:pPr marL="0" indent="0">
              <a:spcAft>
                <a:spcPts val="1200"/>
              </a:spcAft>
              <a:buNone/>
            </a:pPr>
            <a:r>
              <a:rPr lang="en-US" sz="20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8710.3200 Elementary Education Grades K-6 Full</a:t>
            </a:r>
          </a:p>
          <a:p>
            <a:pPr marL="0" indent="0">
              <a:spcAft>
                <a:spcPts val="1200"/>
              </a:spcAft>
              <a:buNone/>
            </a:pPr>
            <a:endParaRPr lang="en-US" sz="1800" b="0" i="0" dirty="0">
              <a:solidFill>
                <a:srgbClr val="000000"/>
              </a:solidFill>
              <a:effectLst/>
              <a:latin typeface="Calibri" panose="020F0502020204030204" pitchFamily="34" charset="0"/>
            </a:endParaRPr>
          </a:p>
        </p:txBody>
      </p:sp>
      <p:pic>
        <p:nvPicPr>
          <p:cNvPr id="5" name="Picture 4" descr="Young boy and girl drawing in class">
            <a:extLst>
              <a:ext uri="{FF2B5EF4-FFF2-40B4-BE49-F238E27FC236}">
                <a16:creationId xmlns:a16="http://schemas.microsoft.com/office/drawing/2014/main" id="{B1A9C2CE-2EB7-5276-6A21-054B8B80B760}"/>
              </a:ext>
            </a:extLst>
          </p:cNvPr>
          <p:cNvPicPr>
            <a:picLocks noChangeAspect="1"/>
          </p:cNvPicPr>
          <p:nvPr/>
        </p:nvPicPr>
        <p:blipFill>
          <a:blip r:embed="rId4"/>
          <a:stretch>
            <a:fillRect/>
          </a:stretch>
        </p:blipFill>
        <p:spPr>
          <a:xfrm>
            <a:off x="5647175" y="2457940"/>
            <a:ext cx="3495682" cy="2330454"/>
          </a:xfrm>
          <a:prstGeom prst="rect">
            <a:avLst/>
          </a:prstGeom>
        </p:spPr>
      </p:pic>
    </p:spTree>
    <p:extLst>
      <p:ext uri="{BB962C8B-B14F-4D97-AF65-F5344CB8AC3E}">
        <p14:creationId xmlns:p14="http://schemas.microsoft.com/office/powerpoint/2010/main" val="2593790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2"/>
          <p:cNvPicPr preferRelativeResize="0"/>
          <p:nvPr/>
        </p:nvPicPr>
        <p:blipFill>
          <a:blip r:embed="rId3"/>
          <a:srcRect/>
          <a:stretch/>
        </p:blipFill>
        <p:spPr>
          <a:xfrm>
            <a:off x="1144" y="0"/>
            <a:ext cx="9141715" cy="5143501"/>
          </a:xfrm>
          <a:prstGeom prst="rect">
            <a:avLst/>
          </a:prstGeom>
          <a:noFill/>
          <a:ln>
            <a:noFill/>
          </a:ln>
        </p:spPr>
      </p:pic>
      <p:sp>
        <p:nvSpPr>
          <p:cNvPr id="62" name="Google Shape;62;p2"/>
          <p:cNvSpPr txBox="1">
            <a:spLocks noGrp="1"/>
          </p:cNvSpPr>
          <p:nvPr>
            <p:ph type="title"/>
          </p:nvPr>
        </p:nvSpPr>
        <p:spPr>
          <a:xfrm>
            <a:off x="2999509" y="426696"/>
            <a:ext cx="5832791" cy="572700"/>
          </a:xfrm>
          <a:prstGeom prst="rect">
            <a:avLst/>
          </a:prstGeom>
          <a:noFill/>
          <a:ln>
            <a:noFill/>
          </a:ln>
        </p:spPr>
        <p:txBody>
          <a:bodyPr spcFirstLastPara="1" wrap="square" lIns="91425" tIns="91425" rIns="91425" bIns="91425" anchor="t" anchorCtr="0">
            <a:noAutofit/>
          </a:bodyPr>
          <a:lstStyle/>
          <a:p>
            <a:r>
              <a:rPr lang="en-US" b="1" dirty="0"/>
              <a:t>Tier 3</a:t>
            </a:r>
          </a:p>
        </p:txBody>
      </p:sp>
      <p:sp>
        <p:nvSpPr>
          <p:cNvPr id="63" name="Google Shape;63;p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a:lnSpc>
                <a:spcPct val="100000"/>
              </a:lnSpc>
              <a:spcBef>
                <a:spcPts val="0"/>
              </a:spcBef>
              <a:buSzPts val="1800"/>
              <a:buNone/>
            </a:pPr>
            <a:endParaRPr lang="en-US" dirty="0">
              <a:solidFill>
                <a:srgbClr val="6B8E23"/>
              </a:solidFill>
              <a:latin typeface="Calibri"/>
              <a:ea typeface="Verdana"/>
            </a:endParaRPr>
          </a:p>
          <a:p>
            <a:pPr marL="285750" indent="-285750">
              <a:lnSpc>
                <a:spcPct val="114999"/>
              </a:lnSpc>
              <a:spcAft>
                <a:spcPts val="1200"/>
              </a:spcAft>
            </a:pPr>
            <a:r>
              <a:rPr lang="en" dirty="0">
                <a:solidFill>
                  <a:schemeClr val="dk1"/>
                </a:solidFill>
              </a:rPr>
              <a:t>You have completed a licensure program, </a:t>
            </a:r>
            <a:r>
              <a:rPr lang="en" b="1" dirty="0">
                <a:solidFill>
                  <a:schemeClr val="dk1"/>
                </a:solidFill>
              </a:rPr>
              <a:t>and</a:t>
            </a:r>
          </a:p>
          <a:p>
            <a:pPr marL="742950" lvl="1" indent="-285750">
              <a:lnSpc>
                <a:spcPct val="114999"/>
              </a:lnSpc>
              <a:spcAft>
                <a:spcPts val="1200"/>
              </a:spcAft>
            </a:pPr>
            <a:r>
              <a:rPr lang="en" dirty="0">
                <a:solidFill>
                  <a:schemeClr val="dk1"/>
                </a:solidFill>
              </a:rPr>
              <a:t>You have earned your Bachelor’s Degree!</a:t>
            </a:r>
          </a:p>
          <a:p>
            <a:pPr marL="742950" lvl="1" indent="-285750">
              <a:lnSpc>
                <a:spcPct val="114999"/>
              </a:lnSpc>
              <a:spcAft>
                <a:spcPts val="1200"/>
              </a:spcAft>
            </a:pPr>
            <a:r>
              <a:rPr lang="en" dirty="0">
                <a:solidFill>
                  <a:schemeClr val="dk1"/>
                </a:solidFill>
              </a:rPr>
              <a:t>R</a:t>
            </a:r>
            <a:r>
              <a:rPr lang="en-US" dirty="0">
                <a:solidFill>
                  <a:schemeClr val="dk1"/>
                </a:solidFill>
              </a:rPr>
              <a:t>e</a:t>
            </a:r>
            <a:r>
              <a:rPr lang="en" dirty="0">
                <a:solidFill>
                  <a:schemeClr val="dk1"/>
                </a:solidFill>
              </a:rPr>
              <a:t>quires FDLTCC Elementary Education recommendation</a:t>
            </a:r>
          </a:p>
        </p:txBody>
      </p:sp>
    </p:spTree>
    <p:extLst>
      <p:ext uri="{BB962C8B-B14F-4D97-AF65-F5344CB8AC3E}">
        <p14:creationId xmlns:p14="http://schemas.microsoft.com/office/powerpoint/2010/main" val="2025549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2"/>
          <p:cNvPicPr preferRelativeResize="0"/>
          <p:nvPr/>
        </p:nvPicPr>
        <p:blipFill>
          <a:blip r:embed="rId3"/>
          <a:srcRect/>
          <a:stretch/>
        </p:blipFill>
        <p:spPr>
          <a:xfrm>
            <a:off x="1144" y="0"/>
            <a:ext cx="9141715" cy="5143501"/>
          </a:xfrm>
          <a:prstGeom prst="rect">
            <a:avLst/>
          </a:prstGeom>
          <a:noFill/>
          <a:ln>
            <a:noFill/>
          </a:ln>
        </p:spPr>
      </p:pic>
      <p:sp>
        <p:nvSpPr>
          <p:cNvPr id="62" name="Google Shape;62;p2"/>
          <p:cNvSpPr txBox="1">
            <a:spLocks noGrp="1"/>
          </p:cNvSpPr>
          <p:nvPr>
            <p:ph type="title"/>
          </p:nvPr>
        </p:nvSpPr>
        <p:spPr>
          <a:xfrm>
            <a:off x="2999509" y="426696"/>
            <a:ext cx="5832791" cy="572700"/>
          </a:xfrm>
          <a:prstGeom prst="rect">
            <a:avLst/>
          </a:prstGeom>
          <a:noFill/>
          <a:ln>
            <a:noFill/>
          </a:ln>
        </p:spPr>
        <p:txBody>
          <a:bodyPr spcFirstLastPara="1" wrap="square" lIns="91425" tIns="91425" rIns="91425" bIns="91425" anchor="t" anchorCtr="0">
            <a:noAutofit/>
          </a:bodyPr>
          <a:lstStyle/>
          <a:p>
            <a:pPr>
              <a:buSzPts val="990"/>
            </a:pPr>
            <a:r>
              <a:rPr lang="en-US" b="1" dirty="0">
                <a:latin typeface="Calibri"/>
                <a:ea typeface="Roboto Mono Medium"/>
                <a:cs typeface="Roboto Mono Medium"/>
                <a:sym typeface="Roboto Mono Medium"/>
              </a:rPr>
              <a:t>PELSB Approved Fingerprint Card</a:t>
            </a:r>
          </a:p>
        </p:txBody>
      </p:sp>
      <p:sp>
        <p:nvSpPr>
          <p:cNvPr id="63" name="Google Shape;63;p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indent="0">
              <a:spcAft>
                <a:spcPts val="1200"/>
              </a:spcAft>
              <a:buNone/>
            </a:pPr>
            <a:endParaRPr lang="en" dirty="0">
              <a:solidFill>
                <a:schemeClr val="dk1"/>
              </a:solidFill>
            </a:endParaRPr>
          </a:p>
        </p:txBody>
      </p:sp>
      <p:pic>
        <p:nvPicPr>
          <p:cNvPr id="3" name="Picture 2">
            <a:extLst>
              <a:ext uri="{FF2B5EF4-FFF2-40B4-BE49-F238E27FC236}">
                <a16:creationId xmlns:a16="http://schemas.microsoft.com/office/drawing/2014/main" id="{214BF428-DBFA-B0DA-3E9C-FCB48BCCCFCB}"/>
              </a:ext>
            </a:extLst>
          </p:cNvPr>
          <p:cNvPicPr>
            <a:picLocks noChangeAspect="1"/>
          </p:cNvPicPr>
          <p:nvPr/>
        </p:nvPicPr>
        <p:blipFill>
          <a:blip r:embed="rId4"/>
          <a:stretch>
            <a:fillRect/>
          </a:stretch>
        </p:blipFill>
        <p:spPr>
          <a:xfrm>
            <a:off x="226087" y="1069735"/>
            <a:ext cx="6883121" cy="3731662"/>
          </a:xfrm>
          <a:prstGeom prst="rect">
            <a:avLst/>
          </a:prstGeom>
        </p:spPr>
      </p:pic>
    </p:spTree>
    <p:extLst>
      <p:ext uri="{BB962C8B-B14F-4D97-AF65-F5344CB8AC3E}">
        <p14:creationId xmlns:p14="http://schemas.microsoft.com/office/powerpoint/2010/main" val="225802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18EEE6F4-2448-5A16-37A4-F7823F6651F4}"/>
            </a:ext>
          </a:extLst>
        </p:cNvPr>
        <p:cNvGrpSpPr/>
        <p:nvPr/>
      </p:nvGrpSpPr>
      <p:grpSpPr>
        <a:xfrm>
          <a:off x="0" y="0"/>
          <a:ext cx="0" cy="0"/>
          <a:chOff x="0" y="0"/>
          <a:chExt cx="0" cy="0"/>
        </a:xfrm>
      </p:grpSpPr>
      <p:pic>
        <p:nvPicPr>
          <p:cNvPr id="61" name="Google Shape;61;p2">
            <a:extLst>
              <a:ext uri="{FF2B5EF4-FFF2-40B4-BE49-F238E27FC236}">
                <a16:creationId xmlns:a16="http://schemas.microsoft.com/office/drawing/2014/main" id="{08B5D87B-F810-4E70-C531-7A61493C2416}"/>
              </a:ext>
            </a:extLst>
          </p:cNvPr>
          <p:cNvPicPr preferRelativeResize="0"/>
          <p:nvPr/>
        </p:nvPicPr>
        <p:blipFill>
          <a:blip r:embed="rId3"/>
          <a:srcRect/>
          <a:stretch/>
        </p:blipFill>
        <p:spPr>
          <a:xfrm>
            <a:off x="1144" y="0"/>
            <a:ext cx="9141715" cy="5143501"/>
          </a:xfrm>
          <a:prstGeom prst="rect">
            <a:avLst/>
          </a:prstGeom>
          <a:noFill/>
          <a:ln>
            <a:noFill/>
          </a:ln>
        </p:spPr>
      </p:pic>
      <p:sp>
        <p:nvSpPr>
          <p:cNvPr id="62" name="Google Shape;62;p2">
            <a:extLst>
              <a:ext uri="{FF2B5EF4-FFF2-40B4-BE49-F238E27FC236}">
                <a16:creationId xmlns:a16="http://schemas.microsoft.com/office/drawing/2014/main" id="{EE63CC5A-35D6-9BAB-0706-D1ABF734618E}"/>
              </a:ext>
            </a:extLst>
          </p:cNvPr>
          <p:cNvSpPr txBox="1">
            <a:spLocks noGrp="1"/>
          </p:cNvSpPr>
          <p:nvPr>
            <p:ph type="title"/>
          </p:nvPr>
        </p:nvSpPr>
        <p:spPr>
          <a:xfrm>
            <a:off x="2999509" y="426696"/>
            <a:ext cx="5832791" cy="572700"/>
          </a:xfrm>
          <a:prstGeom prst="rect">
            <a:avLst/>
          </a:prstGeom>
          <a:noFill/>
          <a:ln>
            <a:noFill/>
          </a:ln>
        </p:spPr>
        <p:txBody>
          <a:bodyPr spcFirstLastPara="1" wrap="square" lIns="91425" tIns="91425" rIns="91425" bIns="91425" anchor="t" anchorCtr="0">
            <a:noAutofit/>
          </a:bodyPr>
          <a:lstStyle/>
          <a:p>
            <a:pPr>
              <a:buSzPts val="990"/>
            </a:pPr>
            <a:r>
              <a:rPr lang="en" b="1" dirty="0">
                <a:latin typeface="Calibri"/>
                <a:ea typeface="Roboto Mono Medium"/>
                <a:cs typeface="Roboto Mono Medium"/>
                <a:sym typeface="Roboto Mono Medium"/>
              </a:rPr>
              <a:t>Fingerprint Card </a:t>
            </a:r>
            <a:endParaRPr b="1" dirty="0">
              <a:latin typeface="Calibri"/>
              <a:ea typeface="Roboto Mono Medium"/>
              <a:cs typeface="Roboto Mono Medium"/>
              <a:sym typeface="Roboto Mono Medium"/>
            </a:endParaRPr>
          </a:p>
        </p:txBody>
      </p:sp>
      <p:sp>
        <p:nvSpPr>
          <p:cNvPr id="63" name="Google Shape;63;p2">
            <a:extLst>
              <a:ext uri="{FF2B5EF4-FFF2-40B4-BE49-F238E27FC236}">
                <a16:creationId xmlns:a16="http://schemas.microsoft.com/office/drawing/2014/main" id="{B0C692E0-A039-030B-026F-B7D07779A462}"/>
              </a:ext>
            </a:extLst>
          </p:cNvPr>
          <p:cNvSpPr txBox="1">
            <a:spLocks noGrp="1"/>
          </p:cNvSpPr>
          <p:nvPr>
            <p:ph type="body" idx="1"/>
          </p:nvPr>
        </p:nvSpPr>
        <p:spPr>
          <a:xfrm>
            <a:off x="140677" y="1152474"/>
            <a:ext cx="8691623" cy="3564329"/>
          </a:xfrm>
          <a:prstGeom prst="rect">
            <a:avLst/>
          </a:prstGeom>
          <a:noFill/>
          <a:ln>
            <a:noFill/>
          </a:ln>
        </p:spPr>
        <p:txBody>
          <a:bodyPr spcFirstLastPara="1" wrap="square" lIns="91425" tIns="91425" rIns="91425" bIns="91425" anchor="t" anchorCtr="0">
            <a:normAutofit fontScale="55000" lnSpcReduction="20000"/>
          </a:bodyPr>
          <a:lstStyle/>
          <a:p>
            <a:pPr marL="114300" indent="0">
              <a:buNone/>
            </a:pPr>
            <a:r>
              <a:rPr lang="en-US" b="1" dirty="0">
                <a:solidFill>
                  <a:srgbClr val="404040"/>
                </a:solidFill>
                <a:latin typeface="Calibri" panose="020F0502020204030204" pitchFamily="34" charset="0"/>
                <a:ea typeface="Calibri" panose="020F0502020204030204" pitchFamily="34" charset="0"/>
                <a:cs typeface="Calibri" panose="020F0502020204030204" pitchFamily="34" charset="0"/>
              </a:rPr>
              <a:t>Here are two things you can do now:</a:t>
            </a:r>
          </a:p>
          <a:p>
            <a:pPr marL="114300" indent="0">
              <a:buNone/>
            </a:pPr>
            <a:r>
              <a:rPr lang="en-US" sz="1800" b="0"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rPr>
              <a:t>1. Contact PELSB and ask for a fingerprint card. </a:t>
            </a:r>
            <a:r>
              <a:rPr lang="en-US" sz="1800" b="0" i="0" u="sng"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rPr>
              <a:t>You must use the PELSB fingerprint card. </a:t>
            </a:r>
            <a:r>
              <a:rPr lang="en-US" sz="1800"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To request a fingerprint card, please email PELSB staff at </a:t>
            </a:r>
            <a:r>
              <a:rPr lang="en-US" sz="1800" u="sng" kern="0" dirty="0">
                <a:solidFill>
                  <a:srgbClr val="003865"/>
                </a:solidFill>
                <a:effectLst/>
                <a:latin typeface="Calibri" panose="020F0502020204030204" pitchFamily="34" charset="0"/>
                <a:ea typeface="Calibri" panose="020F0502020204030204" pitchFamily="34" charset="0"/>
                <a:cs typeface="Calibri" panose="020F0502020204030204" pitchFamily="34" charset="0"/>
                <a:hlinkClick r:id="rId4"/>
              </a:rPr>
              <a:t>pelsb@state.mn.us</a:t>
            </a:r>
            <a:r>
              <a:rPr lang="en-US" sz="1800"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or call 651-539-4200 (option 1) and include your full name and current mailing address in your message. The subject line of the email should be “Fingerprint Card Request.” PELSB will mail a fingerprint to the address provided. We are unable to email fingerprint cards to candidates.</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114300" indent="0" algn="l">
              <a:buNone/>
            </a:pPr>
            <a:endParaRPr lang="en-US" sz="1800" b="0" i="0" u="sng"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114300" indent="0" algn="l">
              <a:buNone/>
            </a:pPr>
            <a:r>
              <a:rPr lang="en-US" sz="1800" b="0"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rPr>
              <a:t>2. Schedule an appointment to be fingerprinted (i.e.: Local Law Enforcement). Appointments are usually required and there is a fee (approximately $20-25).</a:t>
            </a:r>
          </a:p>
          <a:p>
            <a:pPr marL="114300" indent="0" algn="l">
              <a:buNone/>
            </a:pPr>
            <a:endParaRPr lang="en-US" sz="1800" b="0"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114300" indent="0" algn="l">
              <a:buNone/>
            </a:pPr>
            <a:r>
              <a:rPr lang="en-US" sz="1800" b="0"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rPr>
              <a:t>3. Do </a:t>
            </a:r>
            <a:r>
              <a:rPr lang="en-US" sz="1800" b="1"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rPr>
              <a:t>NOT </a:t>
            </a:r>
            <a:r>
              <a:rPr lang="en-US" sz="1800" b="0"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rPr>
              <a:t>complete this form prior to being fingerprinted. Some locations will enter your information into their computer and print it on the card.</a:t>
            </a:r>
          </a:p>
          <a:p>
            <a:pPr marL="114300" indent="0" algn="l">
              <a:buNone/>
            </a:pPr>
            <a:endParaRPr lang="en-US" sz="1800" b="0"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114300" indent="0" algn="l">
              <a:buNone/>
            </a:pPr>
            <a:r>
              <a:rPr lang="en-US" sz="1800" b="0"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rPr>
              <a:t>4. DO use black ink when completing this form (if the fingerprinting location doesn’t fill it in for you).</a:t>
            </a:r>
          </a:p>
          <a:p>
            <a:pPr marL="114300" indent="0" algn="l">
              <a:buNone/>
            </a:pPr>
            <a:endParaRPr lang="en-US" sz="1800" b="0"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114300" indent="0" algn="l">
              <a:buNone/>
            </a:pPr>
            <a:r>
              <a:rPr lang="en-US" sz="1800" b="0"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rPr>
              <a:t>5. DO make sure to fill out the form completely, including your signature and that of the official who took your fingerprints.</a:t>
            </a:r>
          </a:p>
          <a:p>
            <a:pPr marL="114300" indent="0" algn="l">
              <a:buNone/>
            </a:pPr>
            <a:endParaRPr lang="en-US" sz="1800" b="1"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114300" indent="0" algn="l">
              <a:buNone/>
            </a:pPr>
            <a:r>
              <a:rPr lang="en-US" sz="1800" b="1"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rPr>
              <a:t>Tips from PELSB:</a:t>
            </a:r>
          </a:p>
          <a:p>
            <a:pPr marL="114300" indent="0" algn="l">
              <a:buNone/>
            </a:pPr>
            <a:r>
              <a:rPr lang="en-US" sz="1800" b="0"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rPr>
              <a:t>• Fill out the card with a </a:t>
            </a:r>
            <a:r>
              <a:rPr lang="en-US" sz="1800" b="1"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rPr>
              <a:t>black ink pen</a:t>
            </a:r>
          </a:p>
          <a:p>
            <a:pPr marL="114300" indent="0" algn="l">
              <a:buNone/>
            </a:pPr>
            <a:r>
              <a:rPr lang="en-US" sz="1800" b="0"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rPr>
              <a:t>• Provide your full name and include any aliases or previous names</a:t>
            </a:r>
          </a:p>
          <a:p>
            <a:pPr marL="114300" indent="0" algn="l">
              <a:buNone/>
            </a:pPr>
            <a:r>
              <a:rPr lang="en-US" sz="1800" b="0"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rPr>
              <a:t>• Enter PELSB’s ORI code: MN920130Z</a:t>
            </a:r>
          </a:p>
          <a:p>
            <a:pPr marL="114300" indent="0" algn="l">
              <a:buNone/>
            </a:pPr>
            <a:r>
              <a:rPr lang="en-US" sz="1800" b="0"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rPr>
              <a:t>• Enter your full date of birth, example 03/10/1999</a:t>
            </a:r>
          </a:p>
          <a:p>
            <a:pPr marL="114300" indent="0" algn="l">
              <a:buNone/>
            </a:pPr>
            <a:r>
              <a:rPr lang="en-US" sz="1800" b="0"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rPr>
              <a:t>• Citizenship = Country name (i.e.: US if you are a United States Citizen)</a:t>
            </a:r>
          </a:p>
          <a:p>
            <a:pPr marL="114300" indent="0" algn="l">
              <a:buNone/>
            </a:pPr>
            <a:r>
              <a:rPr lang="en-US" sz="1800" b="0"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rPr>
              <a:t>• When mailing your envelope to PELSB make sure to mark it “Do NOT Bend”.</a:t>
            </a:r>
          </a:p>
          <a:p>
            <a:pPr marL="114300" indent="0" algn="l">
              <a:buNone/>
            </a:pPr>
            <a:r>
              <a:rPr lang="en-US" sz="1800" b="0" i="0" u="none" strike="noStrike" baseline="0" dirty="0">
                <a:solidFill>
                  <a:srgbClr val="404040"/>
                </a:solidFill>
                <a:latin typeface="Calibri" panose="020F0502020204030204" pitchFamily="34" charset="0"/>
                <a:ea typeface="Calibri" panose="020F0502020204030204" pitchFamily="34" charset="0"/>
                <a:cs typeface="Calibri" panose="020F0502020204030204" pitchFamily="34" charset="0"/>
              </a:rPr>
              <a:t>• Good for 1 year from date of fingerprinting.</a:t>
            </a:r>
            <a:endParaRPr lang="en"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0420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604C12AA-C893-896F-EE4E-8F5710189BEF}"/>
            </a:ext>
          </a:extLst>
        </p:cNvPr>
        <p:cNvGrpSpPr/>
        <p:nvPr/>
      </p:nvGrpSpPr>
      <p:grpSpPr>
        <a:xfrm>
          <a:off x="0" y="0"/>
          <a:ext cx="0" cy="0"/>
          <a:chOff x="0" y="0"/>
          <a:chExt cx="0" cy="0"/>
        </a:xfrm>
      </p:grpSpPr>
      <p:pic>
        <p:nvPicPr>
          <p:cNvPr id="61" name="Google Shape;61;p2">
            <a:extLst>
              <a:ext uri="{FF2B5EF4-FFF2-40B4-BE49-F238E27FC236}">
                <a16:creationId xmlns:a16="http://schemas.microsoft.com/office/drawing/2014/main" id="{74E6509C-18E5-2E28-0400-5FAD18CBD481}"/>
              </a:ext>
            </a:extLst>
          </p:cNvPr>
          <p:cNvPicPr preferRelativeResize="0"/>
          <p:nvPr/>
        </p:nvPicPr>
        <p:blipFill>
          <a:blip r:embed="rId3"/>
          <a:srcRect/>
          <a:stretch/>
        </p:blipFill>
        <p:spPr>
          <a:xfrm>
            <a:off x="1144" y="0"/>
            <a:ext cx="9141715" cy="5143501"/>
          </a:xfrm>
          <a:prstGeom prst="rect">
            <a:avLst/>
          </a:prstGeom>
          <a:noFill/>
          <a:ln>
            <a:noFill/>
          </a:ln>
        </p:spPr>
      </p:pic>
      <p:sp>
        <p:nvSpPr>
          <p:cNvPr id="62" name="Google Shape;62;p2">
            <a:extLst>
              <a:ext uri="{FF2B5EF4-FFF2-40B4-BE49-F238E27FC236}">
                <a16:creationId xmlns:a16="http://schemas.microsoft.com/office/drawing/2014/main" id="{FBEF6040-7E56-6B65-2898-AE8BABD65C95}"/>
              </a:ext>
            </a:extLst>
          </p:cNvPr>
          <p:cNvSpPr txBox="1">
            <a:spLocks noGrp="1"/>
          </p:cNvSpPr>
          <p:nvPr>
            <p:ph type="title"/>
          </p:nvPr>
        </p:nvSpPr>
        <p:spPr>
          <a:xfrm>
            <a:off x="2999509" y="426696"/>
            <a:ext cx="5832791" cy="572700"/>
          </a:xfrm>
          <a:prstGeom prst="rect">
            <a:avLst/>
          </a:prstGeom>
          <a:noFill/>
          <a:ln>
            <a:noFill/>
          </a:ln>
        </p:spPr>
        <p:txBody>
          <a:bodyPr spcFirstLastPara="1" wrap="square" lIns="91425" tIns="91425" rIns="91425" bIns="91425" anchor="t" anchorCtr="0">
            <a:noAutofit/>
          </a:bodyPr>
          <a:lstStyle/>
          <a:p>
            <a:pPr>
              <a:buSzPts val="990"/>
            </a:pPr>
            <a:r>
              <a:rPr lang="en" b="1" dirty="0">
                <a:latin typeface="Calibri"/>
                <a:ea typeface="Roboto Mono Medium"/>
                <a:cs typeface="Roboto Mono Medium"/>
              </a:rPr>
              <a:t>How to Apply</a:t>
            </a:r>
          </a:p>
        </p:txBody>
      </p:sp>
      <p:sp>
        <p:nvSpPr>
          <p:cNvPr id="63" name="Google Shape;63;p2">
            <a:extLst>
              <a:ext uri="{FF2B5EF4-FFF2-40B4-BE49-F238E27FC236}">
                <a16:creationId xmlns:a16="http://schemas.microsoft.com/office/drawing/2014/main" id="{F7A4FB5C-E291-A438-42CE-C94751EB445C}"/>
              </a:ext>
            </a:extLst>
          </p:cNvPr>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indent="0">
              <a:lnSpc>
                <a:spcPct val="114999"/>
              </a:lnSpc>
              <a:spcAft>
                <a:spcPts val="1200"/>
              </a:spcAft>
              <a:buNone/>
            </a:pPr>
            <a:endParaRPr lang="en" dirty="0">
              <a:solidFill>
                <a:schemeClr val="dk1"/>
              </a:solidFill>
            </a:endParaRPr>
          </a:p>
        </p:txBody>
      </p:sp>
      <p:pic>
        <p:nvPicPr>
          <p:cNvPr id="3" name="Picture 2">
            <a:extLst>
              <a:ext uri="{FF2B5EF4-FFF2-40B4-BE49-F238E27FC236}">
                <a16:creationId xmlns:a16="http://schemas.microsoft.com/office/drawing/2014/main" id="{2DEB4381-2DD3-6F17-B12D-09D003AE1011}"/>
              </a:ext>
            </a:extLst>
          </p:cNvPr>
          <p:cNvPicPr>
            <a:picLocks noChangeAspect="1"/>
          </p:cNvPicPr>
          <p:nvPr/>
        </p:nvPicPr>
        <p:blipFill>
          <a:blip r:embed="rId4"/>
          <a:stretch>
            <a:fillRect/>
          </a:stretch>
        </p:blipFill>
        <p:spPr>
          <a:xfrm>
            <a:off x="914399" y="999396"/>
            <a:ext cx="6505537" cy="3819133"/>
          </a:xfrm>
          <a:prstGeom prst="rect">
            <a:avLst/>
          </a:prstGeom>
        </p:spPr>
      </p:pic>
    </p:spTree>
    <p:extLst>
      <p:ext uri="{BB962C8B-B14F-4D97-AF65-F5344CB8AC3E}">
        <p14:creationId xmlns:p14="http://schemas.microsoft.com/office/powerpoint/2010/main" val="3111358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4BA3E16E-A53B-F782-470F-9FB5E528B6AF}"/>
            </a:ext>
          </a:extLst>
        </p:cNvPr>
        <p:cNvGrpSpPr/>
        <p:nvPr/>
      </p:nvGrpSpPr>
      <p:grpSpPr>
        <a:xfrm>
          <a:off x="0" y="0"/>
          <a:ext cx="0" cy="0"/>
          <a:chOff x="0" y="0"/>
          <a:chExt cx="0" cy="0"/>
        </a:xfrm>
      </p:grpSpPr>
      <p:pic>
        <p:nvPicPr>
          <p:cNvPr id="61" name="Google Shape;61;p2">
            <a:extLst>
              <a:ext uri="{FF2B5EF4-FFF2-40B4-BE49-F238E27FC236}">
                <a16:creationId xmlns:a16="http://schemas.microsoft.com/office/drawing/2014/main" id="{D1D036A8-8851-2FD1-D59F-E73F746874B2}"/>
              </a:ext>
            </a:extLst>
          </p:cNvPr>
          <p:cNvPicPr preferRelativeResize="0"/>
          <p:nvPr/>
        </p:nvPicPr>
        <p:blipFill>
          <a:blip r:embed="rId3"/>
          <a:srcRect/>
          <a:stretch/>
        </p:blipFill>
        <p:spPr>
          <a:xfrm>
            <a:off x="1144" y="0"/>
            <a:ext cx="9141715" cy="5143501"/>
          </a:xfrm>
          <a:prstGeom prst="rect">
            <a:avLst/>
          </a:prstGeom>
          <a:noFill/>
          <a:ln>
            <a:noFill/>
          </a:ln>
        </p:spPr>
      </p:pic>
      <p:sp>
        <p:nvSpPr>
          <p:cNvPr id="62" name="Google Shape;62;p2">
            <a:extLst>
              <a:ext uri="{FF2B5EF4-FFF2-40B4-BE49-F238E27FC236}">
                <a16:creationId xmlns:a16="http://schemas.microsoft.com/office/drawing/2014/main" id="{FB165B38-BE2A-8109-6010-9AC109384E3A}"/>
              </a:ext>
            </a:extLst>
          </p:cNvPr>
          <p:cNvSpPr txBox="1">
            <a:spLocks noGrp="1"/>
          </p:cNvSpPr>
          <p:nvPr>
            <p:ph type="title"/>
          </p:nvPr>
        </p:nvSpPr>
        <p:spPr>
          <a:xfrm>
            <a:off x="2878929" y="289887"/>
            <a:ext cx="5832791" cy="572700"/>
          </a:xfrm>
          <a:prstGeom prst="rect">
            <a:avLst/>
          </a:prstGeom>
          <a:noFill/>
          <a:ln>
            <a:noFill/>
          </a:ln>
        </p:spPr>
        <p:txBody>
          <a:bodyPr spcFirstLastPara="1" wrap="square" lIns="91425" tIns="91425" rIns="91425" bIns="91425" anchor="t" anchorCtr="0">
            <a:noAutofit/>
          </a:bodyPr>
          <a:lstStyle/>
          <a:p>
            <a:pPr>
              <a:buSzPts val="990"/>
            </a:pPr>
            <a:r>
              <a:rPr lang="en" b="1" dirty="0">
                <a:latin typeface="Calibri"/>
                <a:ea typeface="Roboto Mono Medium"/>
                <a:cs typeface="Roboto Mono Medium"/>
                <a:sym typeface="Roboto Mono Medium"/>
              </a:rPr>
              <a:t>Initial License</a:t>
            </a:r>
            <a:endParaRPr b="1" dirty="0">
              <a:latin typeface="Calibri"/>
              <a:ea typeface="Roboto Mono Medium"/>
              <a:cs typeface="Roboto Mono Medium"/>
              <a:sym typeface="Roboto Mono Medium"/>
            </a:endParaRPr>
          </a:p>
        </p:txBody>
      </p:sp>
      <p:sp>
        <p:nvSpPr>
          <p:cNvPr id="63" name="Google Shape;63;p2">
            <a:extLst>
              <a:ext uri="{FF2B5EF4-FFF2-40B4-BE49-F238E27FC236}">
                <a16:creationId xmlns:a16="http://schemas.microsoft.com/office/drawing/2014/main" id="{6ECF7B6A-DB24-162B-C83F-583C1BB1A980}"/>
              </a:ext>
            </a:extLst>
          </p:cNvPr>
          <p:cNvSpPr txBox="1">
            <a:spLocks noGrp="1"/>
          </p:cNvSpPr>
          <p:nvPr>
            <p:ph type="body" idx="1"/>
          </p:nvPr>
        </p:nvSpPr>
        <p:spPr>
          <a:xfrm>
            <a:off x="311699" y="971603"/>
            <a:ext cx="8681575" cy="3720977"/>
          </a:xfrm>
          <a:prstGeom prst="rect">
            <a:avLst/>
          </a:prstGeom>
          <a:noFill/>
          <a:ln>
            <a:noFill/>
          </a:ln>
        </p:spPr>
        <p:txBody>
          <a:bodyPr spcFirstLastPara="1" wrap="square" lIns="91425" tIns="91425" rIns="91425" bIns="91425" anchor="t" anchorCtr="0">
            <a:normAutofit fontScale="47500" lnSpcReduction="20000"/>
          </a:bodyPr>
          <a:lstStyle/>
          <a:p>
            <a:pPr marL="285750" indent="-285750">
              <a:lnSpc>
                <a:spcPct val="107000"/>
              </a:lnSpc>
              <a:spcAft>
                <a:spcPts val="1350"/>
              </a:spcAft>
              <a:buFont typeface="Arial" panose="020B0604020202020204" pitchFamily="34" charset="0"/>
              <a:buChar char="•"/>
            </a:pPr>
            <a:r>
              <a:rPr lang="en-US" sz="2200"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All initial license applications can be submitted through the </a:t>
            </a:r>
            <a:r>
              <a:rPr lang="en-US" sz="2200" u="sng" kern="0" dirty="0">
                <a:solidFill>
                  <a:srgbClr val="003865"/>
                </a:solidFill>
                <a:effectLst/>
                <a:latin typeface="Calibri" panose="020F0502020204030204" pitchFamily="34" charset="0"/>
                <a:ea typeface="Calibri" panose="020F0502020204030204" pitchFamily="34" charset="0"/>
                <a:cs typeface="Calibri" panose="020F0502020204030204" pitchFamily="34" charset="0"/>
                <a:hlinkClick r:id="rId4" tooltip="Online Licensing System"/>
              </a:rPr>
              <a:t>Online Licensing System</a:t>
            </a:r>
            <a:r>
              <a:rPr lang="en-US" sz="2200"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endParaRPr lang="en-US" sz="2200" kern="1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1350"/>
              </a:spcAft>
              <a:buFont typeface="Arial" panose="020B0604020202020204" pitchFamily="34" charset="0"/>
              <a:buChar char="•"/>
            </a:pPr>
            <a:r>
              <a:rPr lang="en-US" sz="2200" b="1"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Please note</a:t>
            </a:r>
            <a:r>
              <a:rPr lang="en-US" sz="2200"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If you have previously applied for licensure with our office and were assigned a file folder number and/or you are adding a licensure field, you are considered an existing license holder. Existing license holders cannot apply online. You must apply using a paper application which can be found </a:t>
            </a:r>
            <a:r>
              <a:rPr lang="en-US" sz="2200" u="sng" kern="0" dirty="0">
                <a:solidFill>
                  <a:srgbClr val="003865"/>
                </a:solidFill>
                <a:effectLst/>
                <a:latin typeface="Calibri" panose="020F0502020204030204" pitchFamily="34" charset="0"/>
                <a:ea typeface="Calibri" panose="020F0502020204030204" pitchFamily="34" charset="0"/>
                <a:cs typeface="Calibri" panose="020F0502020204030204" pitchFamily="34" charset="0"/>
                <a:hlinkClick r:id="rId5"/>
              </a:rPr>
              <a:t>using this link.</a:t>
            </a:r>
            <a:endParaRPr lang="en-US" sz="2200" kern="1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1350"/>
              </a:spcAft>
              <a:buFont typeface="Arial" panose="020B0604020202020204" pitchFamily="34" charset="0"/>
              <a:buChar char="•"/>
            </a:pPr>
            <a:r>
              <a:rPr lang="en-US" sz="2200"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To verify if you previously applied for licensure with our office, please utilize the </a:t>
            </a:r>
            <a:r>
              <a:rPr lang="en-US" sz="2200" u="sng" kern="0" dirty="0">
                <a:solidFill>
                  <a:srgbClr val="003865"/>
                </a:solidFill>
                <a:effectLst/>
                <a:latin typeface="Calibri" panose="020F0502020204030204" pitchFamily="34" charset="0"/>
                <a:ea typeface="Calibri" panose="020F0502020204030204" pitchFamily="34" charset="0"/>
                <a:cs typeface="Calibri" panose="020F0502020204030204" pitchFamily="34" charset="0"/>
                <a:hlinkClick r:id="rId6"/>
              </a:rPr>
              <a:t>license lookup tool</a:t>
            </a:r>
            <a:r>
              <a:rPr lang="en-US" sz="2200"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en-US" sz="2200" kern="1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1350"/>
              </a:spcAft>
              <a:buFont typeface="Arial" panose="020B0604020202020204" pitchFamily="34" charset="0"/>
              <a:buChar char="•"/>
            </a:pPr>
            <a:r>
              <a:rPr lang="en-US" sz="2200"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Within the applications, please note guides to identify which tier matches your qualifications and experiences. Please follow the instructions carefully to ensure that your application is complete, which is required for processing. </a:t>
            </a:r>
            <a:endParaRPr lang="en-US" sz="2200" kern="1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1350"/>
              </a:spcAft>
              <a:buFont typeface="Arial" panose="020B0604020202020204" pitchFamily="34" charset="0"/>
              <a:buChar char="•"/>
            </a:pPr>
            <a:r>
              <a:rPr lang="en-US" sz="2200"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Under state statute, PELSB is required to issue or deny a license within 30 days after receiving a completed application, which includes all required application materials and a completed background check.</a:t>
            </a:r>
            <a:endParaRPr lang="en-US" sz="2200" kern="1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1350"/>
              </a:spcAft>
              <a:buFont typeface="Arial" panose="020B0604020202020204" pitchFamily="34" charset="0"/>
              <a:buChar char="•"/>
            </a:pPr>
            <a:r>
              <a:rPr lang="en-US" sz="2200"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You will need to </a:t>
            </a:r>
            <a:r>
              <a:rPr lang="en-US" sz="2200" u="sng" kern="0" dirty="0">
                <a:solidFill>
                  <a:srgbClr val="003865"/>
                </a:solidFill>
                <a:effectLst/>
                <a:latin typeface="Calibri" panose="020F0502020204030204" pitchFamily="34" charset="0"/>
                <a:ea typeface="Calibri" panose="020F0502020204030204" pitchFamily="34" charset="0"/>
                <a:cs typeface="Calibri" panose="020F0502020204030204" pitchFamily="34" charset="0"/>
                <a:hlinkClick r:id="rId7" tooltip="create a Google account"/>
              </a:rPr>
              <a:t>create a Google account</a:t>
            </a:r>
            <a:r>
              <a:rPr lang="en-US" sz="2200"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if you do not already have one to submit an initial license application. Do not sign into the Online Licensing System if you currently hold a Minnesota educator license, a current or expired short-call substitute license, or a limited license and want to add a licensure field. Instead, complete the appropriate tiered license application found on </a:t>
            </a:r>
            <a:r>
              <a:rPr lang="en-US" sz="2200" u="sng" kern="0" dirty="0">
                <a:solidFill>
                  <a:srgbClr val="003865"/>
                </a:solidFill>
                <a:effectLst/>
                <a:latin typeface="Calibri" panose="020F0502020204030204" pitchFamily="34" charset="0"/>
                <a:ea typeface="Calibri" panose="020F0502020204030204" pitchFamily="34" charset="0"/>
                <a:cs typeface="Calibri" panose="020F0502020204030204" pitchFamily="34" charset="0"/>
                <a:hlinkClick r:id="rId5"/>
              </a:rPr>
              <a:t>mn.gov/</a:t>
            </a:r>
            <a:r>
              <a:rPr lang="en-US" sz="2200" u="sng" kern="0" dirty="0" err="1">
                <a:solidFill>
                  <a:srgbClr val="003865"/>
                </a:solidFill>
                <a:effectLst/>
                <a:latin typeface="Calibri" panose="020F0502020204030204" pitchFamily="34" charset="0"/>
                <a:ea typeface="Calibri" panose="020F0502020204030204" pitchFamily="34" charset="0"/>
                <a:cs typeface="Calibri" panose="020F0502020204030204" pitchFamily="34" charset="0"/>
                <a:hlinkClick r:id="rId5"/>
              </a:rPr>
              <a:t>pelsb</a:t>
            </a:r>
            <a:r>
              <a:rPr lang="en-US" sz="2200" u="sng" kern="0" dirty="0">
                <a:solidFill>
                  <a:srgbClr val="003865"/>
                </a:solidFill>
                <a:effectLst/>
                <a:latin typeface="Calibri" panose="020F0502020204030204" pitchFamily="34" charset="0"/>
                <a:ea typeface="Calibri" panose="020F0502020204030204" pitchFamily="34" charset="0"/>
                <a:cs typeface="Calibri" panose="020F0502020204030204" pitchFamily="34" charset="0"/>
                <a:hlinkClick r:id="rId5"/>
              </a:rPr>
              <a:t>/current-educators/additional-license/</a:t>
            </a:r>
            <a:r>
              <a:rPr lang="en-US" sz="2200"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endParaRPr lang="en-US" sz="2200" kern="1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1350"/>
              </a:spcAft>
              <a:buFont typeface="Arial" panose="020B0604020202020204" pitchFamily="34" charset="0"/>
              <a:buChar char="•"/>
            </a:pPr>
            <a:r>
              <a:rPr lang="en-US" sz="2200" b="1"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Log-in problems</a:t>
            </a:r>
            <a:r>
              <a:rPr lang="en-US" sz="2200"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To clear a CEL error message, you will need to delete your browser history, cache, and cookies. After clearing your browser, please log back into your </a:t>
            </a:r>
            <a:r>
              <a:rPr lang="en-US" sz="2200" u="sng" kern="0" dirty="0">
                <a:solidFill>
                  <a:srgbClr val="003865"/>
                </a:solidFill>
                <a:effectLst/>
                <a:latin typeface="Calibri" panose="020F0502020204030204" pitchFamily="34" charset="0"/>
                <a:ea typeface="Calibri" panose="020F0502020204030204" pitchFamily="34" charset="0"/>
                <a:cs typeface="Calibri" panose="020F0502020204030204" pitchFamily="34" charset="0"/>
                <a:hlinkClick r:id="rId4" tooltip="online licensing account"/>
              </a:rPr>
              <a:t>online licensing account</a:t>
            </a:r>
            <a:r>
              <a:rPr lang="en-US" sz="2200"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en-US" sz="2200" b="1"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Please Note</a:t>
            </a:r>
            <a:r>
              <a:rPr lang="en-US" sz="2200" kern="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You will need to log in with the email address originally associated with your online licensing account. The system will not recognize an email account unless it was the email address you originally used. </a:t>
            </a:r>
            <a:endParaRPr lang="en-US" sz="22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spcAft>
                <a:spcPts val="1200"/>
              </a:spcAft>
              <a:buNone/>
            </a:pPr>
            <a:r>
              <a:rPr lang="en" sz="2200" dirty="0">
                <a:solidFill>
                  <a:schemeClr val="dk1"/>
                </a:solidFill>
                <a:latin typeface="Calibri" panose="020F0502020204030204" pitchFamily="34" charset="0"/>
                <a:ea typeface="Calibri" panose="020F0502020204030204" pitchFamily="34" charset="0"/>
                <a:cs typeface="Calibri" panose="020F0502020204030204" pitchFamily="34" charset="0"/>
              </a:rPr>
              <a:t>Here is the link: </a:t>
            </a:r>
            <a:r>
              <a:rPr lang="en-US" sz="2200" u="sng" kern="1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8"/>
              </a:rPr>
              <a:t>Apply for a License / Professional Educator Licensing and Standards Board (PELSB) (mn.gov)</a:t>
            </a:r>
            <a:endParaRPr lang="en-US" sz="2200" kern="100" dirty="0">
              <a:effectLst/>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115000"/>
              </a:lnSpc>
              <a:spcBef>
                <a:spcPts val="0"/>
              </a:spcBef>
              <a:spcAft>
                <a:spcPts val="1200"/>
              </a:spcAft>
              <a:buSzPts val="1800"/>
              <a:buNone/>
            </a:pPr>
            <a:endParaRPr lang="en" dirty="0">
              <a:solidFill>
                <a:schemeClr val="dk1"/>
              </a:solidFill>
            </a:endParaRPr>
          </a:p>
        </p:txBody>
      </p:sp>
    </p:spTree>
    <p:extLst>
      <p:ext uri="{BB962C8B-B14F-4D97-AF65-F5344CB8AC3E}">
        <p14:creationId xmlns:p14="http://schemas.microsoft.com/office/powerpoint/2010/main" val="2190788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580A1A5070B3449F5561449937FC8C" ma:contentTypeVersion="15" ma:contentTypeDescription="Create a new document." ma:contentTypeScope="" ma:versionID="bc5d91109d1d5cac2f1cb3147687520d">
  <xsd:schema xmlns:xsd="http://www.w3.org/2001/XMLSchema" xmlns:xs="http://www.w3.org/2001/XMLSchema" xmlns:p="http://schemas.microsoft.com/office/2006/metadata/properties" xmlns:ns2="cccb7af4-6ef1-4394-a2bd-b5308876d67e" targetNamespace="http://schemas.microsoft.com/office/2006/metadata/properties" ma:root="true" ma:fieldsID="6af9cca90406ba7b4c148bda00e9d82d" ns2:_="">
    <xsd:import namespace="cccb7af4-6ef1-4394-a2bd-b5308876d6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Student_x0020_Information_x0020_"/>
                <xsd:element ref="ns2:Date"/>
                <xsd:element ref="ns2:Semester_x003a__x0020_" minOccurs="0"/>
                <xsd:element ref="ns2:What_x0020_Course_x0020_is_x0020_the_x0020_field_x0020_experience_x0020_affiliated_x0020_with_x003f__x0020_"/>
                <xsd:element ref="ns2:Student_x0020_Evaluation_x0020_"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cb7af4-6ef1-4394-a2bd-b5308876d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95a9afa-61c7-4e96-8bec-901bd188774b"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Student_x0020_Information_x0020_" ma:index="17" ma:displayName="Student Information " ma:list="UserInfo" ma:SharePointGroup="0" ma:internalName="Student_x0020_Information_x0020_">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Date" ma:index="18" ma:displayName="Date" ma:format="DateOnly" ma:internalName="Date">
      <xsd:simpleType>
        <xsd:restriction base="dms:DateTime"/>
      </xsd:simpleType>
    </xsd:element>
    <xsd:element name="Semester_x003a__x0020_" ma:index="19" nillable="true" ma:displayName="Semester: " ma:format="Dropdown" ma:internalName="Semester_x003a__x0020_">
      <xsd:simpleType>
        <xsd:restriction base="dms:Choice">
          <xsd:enumeration value="Fall 2025"/>
        </xsd:restriction>
      </xsd:simpleType>
    </xsd:element>
    <xsd:element name="What_x0020_Course_x0020_is_x0020_the_x0020_field_x0020_experience_x0020_affiliated_x0020_with_x003f__x0020_" ma:index="20" ma:displayName="What Course is the field experience affiliated with? " ma:format="Dropdown" ma:internalName="What_x0020_Course_x0020_is_x0020_the_x0020_field_x0020_experience_x0020_affiliated_x0020_with_x003f__x0020_">
      <xsd:simpleType>
        <xsd:restriction base="dms:Choice">
          <xsd:enumeration value="EDU 3100 Language Arts I (Spring)"/>
          <xsd:enumeration value="EDU 3120 Social Studies (Spring)"/>
          <xsd:enumeration value="EDU/CDEV  1210 Child Growth &amp; Development"/>
          <xsd:enumeration value="Math 1050- Math for Elementary Teachers"/>
          <xsd:enumeration value="EDU 3200 Children with Exceptionalities"/>
          <xsd:enumeration value="EDU 4102 Differential Instruction and Assessment"/>
        </xsd:restriction>
      </xsd:simpleType>
    </xsd:element>
    <xsd:element name="Student_x0020_Evaluation_x0020_" ma:index="21" nillable="true" ma:displayName="Student Evaluation " ma:internalName="Student_x0020_Evaluation_x0020_">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udent_x0020_Information_x0020_ xmlns="cccb7af4-6ef1-4394-a2bd-b5308876d67e">
      <UserInfo>
        <DisplayName/>
        <AccountId/>
        <AccountType/>
      </UserInfo>
    </Student_x0020_Information_x0020_>
    <Student_x0020_Evaluation_x0020_ xmlns="cccb7af4-6ef1-4394-a2bd-b5308876d67e" xsi:nil="true"/>
    <Date xmlns="cccb7af4-6ef1-4394-a2bd-b5308876d67e"/>
    <What_x0020_Course_x0020_is_x0020_the_x0020_field_x0020_experience_x0020_affiliated_x0020_with_x003f__x0020_ xmlns="cccb7af4-6ef1-4394-a2bd-b5308876d67e"/>
    <lcf76f155ced4ddcb4097134ff3c332f xmlns="cccb7af4-6ef1-4394-a2bd-b5308876d67e">
      <Terms xmlns="http://schemas.microsoft.com/office/infopath/2007/PartnerControls"/>
    </lcf76f155ced4ddcb4097134ff3c332f>
    <Semester_x003a__x0020_ xmlns="cccb7af4-6ef1-4394-a2bd-b5308876d67e" xsi:nil="true"/>
  </documentManagement>
</p:properties>
</file>

<file path=customXml/itemProps1.xml><?xml version="1.0" encoding="utf-8"?>
<ds:datastoreItem xmlns:ds="http://schemas.openxmlformats.org/officeDocument/2006/customXml" ds:itemID="{2C2A449E-1B04-41F5-94D1-831F6FF49D02}"/>
</file>

<file path=customXml/itemProps2.xml><?xml version="1.0" encoding="utf-8"?>
<ds:datastoreItem xmlns:ds="http://schemas.openxmlformats.org/officeDocument/2006/customXml" ds:itemID="{44206D0D-5BF2-4E89-9FED-287CC3B931D2}">
  <ds:schemaRefs>
    <ds:schemaRef ds:uri="http://schemas.microsoft.com/sharepoint/v3/contenttype/forms"/>
  </ds:schemaRefs>
</ds:datastoreItem>
</file>

<file path=customXml/itemProps3.xml><?xml version="1.0" encoding="utf-8"?>
<ds:datastoreItem xmlns:ds="http://schemas.openxmlformats.org/officeDocument/2006/customXml" ds:itemID="{D25B3322-ADAC-40F0-8C2B-BE0C4A700D2C}">
  <ds:schemaRefs>
    <ds:schemaRef ds:uri="35690afe-9967-4192-ae1f-9a224676a651"/>
    <ds:schemaRef ds:uri="adbef744-6943-44ca-bbab-ddbf666a332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119</TotalTime>
  <Words>945</Words>
  <Application>Microsoft Office PowerPoint</Application>
  <PresentationFormat>On-screen Show (16:9)</PresentationFormat>
  <Paragraphs>73</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Roboto Medium</vt:lpstr>
      <vt:lpstr>Roboto</vt:lpstr>
      <vt:lpstr>Arial</vt:lpstr>
      <vt:lpstr>Roboto Mono Medium</vt:lpstr>
      <vt:lpstr>Calibri</vt:lpstr>
      <vt:lpstr>Simple Light</vt:lpstr>
      <vt:lpstr>PowerPoint Presentation</vt:lpstr>
      <vt:lpstr>Agenda</vt:lpstr>
      <vt:lpstr>Important MTLE Update</vt:lpstr>
      <vt:lpstr>What License Do I apply for??</vt:lpstr>
      <vt:lpstr>Tier 3</vt:lpstr>
      <vt:lpstr>PELSB Approved Fingerprint Card</vt:lpstr>
      <vt:lpstr>Fingerprint Card </vt:lpstr>
      <vt:lpstr>How to Apply</vt:lpstr>
      <vt:lpstr>Initial License</vt:lpstr>
      <vt:lpstr>Application Section 1</vt:lpstr>
      <vt:lpstr>Application – Section 2 &amp; 3</vt:lpstr>
      <vt:lpstr>Header</vt:lpstr>
      <vt:lpstr>Header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Warnes, Taylor M</dc:creator>
  <cp:lastModifiedBy>Quigley, Dawn E</cp:lastModifiedBy>
  <cp:revision>6</cp:revision>
  <dcterms:modified xsi:type="dcterms:W3CDTF">2024-04-26T17:53:12Z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0x01010026580A1A5070B3449F5561449937FC8C</vt:lpwstr>
  </property>
  <property fmtid="{D5CDD505-2E9C-101B-9397-08002B2CF9AE}" pid="3" name="MediaServiceImageTags">
    <vt:lpwstr/>
  </property>
</Properties>
</file>